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9" r:id="rId2"/>
  </p:sldMasterIdLst>
  <p:sldIdLst>
    <p:sldId id="259" r:id="rId3"/>
    <p:sldId id="261" r:id="rId4"/>
    <p:sldId id="262" r:id="rId5"/>
    <p:sldId id="263" r:id="rId6"/>
    <p:sldId id="264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D5F74-453D-65E8-F245-0EAA792C2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CEE14-09EF-BF75-1C43-B38DE2602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EA079-88FE-5822-666D-3F72B15B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03D39-FCAC-6A6A-7CAF-146E8734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751F8-BD84-702D-53BE-953A37F7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B5A9D-F1B1-FE9D-5549-0A925786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B324B5-602B-9156-ED7C-5540209F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7E004-7BE9-0BE4-409E-06A8EA65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23E77-4426-CFC9-04AC-852F41B0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C69FF-EC91-CEEE-9A39-3610416D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2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401720-BF17-E642-3FF4-4479CB31C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CD6611-EC94-CC6D-AEA1-38F75F5F1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5089A-4E5B-44AA-2161-155A7ECE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13D3B-F413-D87E-10F7-980D83D5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F45E3-CFFF-2AEC-83A1-0C50EAD8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9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64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13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3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4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39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58CA-2CEB-918A-C0BC-D18250B9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2D1EE-532E-C420-D289-9B182262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AC6D6-CE0F-A9E2-E4B4-57DD41C9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BA9DB-901F-707A-8984-768BD9D8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552A0-28AE-2D7D-91B4-FB7E34E2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69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99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72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30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55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47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6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7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589D0-BE08-AEED-F77C-390BBDB5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8E0C9C-514D-374B-882F-88F95CB1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C7D43-A62D-0BB6-2209-05E6B973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DEFC-BD03-C98B-AC58-8A528B0A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C324-8DBB-3235-0302-A0BD2D39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8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4AB01-195D-C5B8-9631-7AC4A2D3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74D22-1D4C-A0BC-B7FA-F073660CA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A5E3F-C77E-2687-1E4C-84E63C1A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22B9E-E266-E976-2718-0EAF7979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93ECDA-EB77-E057-9155-3B32166C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0739D-CAAE-D412-EEC4-175D4810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6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21BC4-0BD6-B993-3813-F35E16C7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E6E7B2-EF03-D21D-B327-604C491E2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E9A0B1-E785-B967-72C4-EF06B712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8B2D61-376F-4331-3CEE-BB643F666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00E4BF-8667-1EDE-B573-24E831921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5D3956-03BB-19B3-429A-726AE925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FDBD5E-2D9F-1212-873F-1A487078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3908D3-08B3-1FA3-C1C9-0BB498E5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3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07B79-A147-10F8-1877-86D17B3C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274A13-2525-5095-3475-0CE7748A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302452-E3FB-8A57-F4BC-2281B0D2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C7CD6E-57E8-2F03-4951-06CE0827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5C26ED-69F2-577F-DD2A-506FAB69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4D1A4C-B9B9-46AC-77F0-FA03B313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11BD0B-12DA-4ED6-4673-E033F461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CB92-202C-EC2F-999D-A987917F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DA709-2BF1-C0F8-0C93-BC8A448A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FEC6C1-1AB1-611E-DF01-62118AF67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1F981C-F120-D0A5-C66B-ED1BFFCB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81093-DA40-F0F4-E3E5-6F9C0EF5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5334D9-D69F-ABD7-E22F-5AD674DC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6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084F0-545D-8FB6-E031-ADD88742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A2027C-FA5E-3566-4F2B-95952E160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963AA-2AF9-AF22-F134-F0E5720C8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323F1-0794-2BCD-771A-DCB7431A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532F0-40CC-5294-2D35-6CAAFC15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BB0EB-6790-3888-1E02-439E289D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4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9DD09-23B3-9BBE-5AA5-E8E1DE0E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A696A-9F35-4260-0B92-007EB5EA3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E6AAB-6796-090C-7690-4116F9A6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42076-A6B6-6FA6-00CC-B01C3AB8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917A4-11E5-AF64-7A6D-930C4EBB6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9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192A-230F-4D48-BD21-65D44F9C9CD6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52FDE-E930-4310-A565-527E24F0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графический дизайн, Графи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83BA916-472F-24BD-AE06-B76A3F4C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-1" b="60"/>
          <a:stretch/>
        </p:blipFill>
        <p:spPr>
          <a:xfrm>
            <a:off x="7067010" y="194934"/>
            <a:ext cx="4957607" cy="2387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C8690-CE6F-6E42-713E-AE60053A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5" y="1041400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ru-RU" sz="3500" dirty="0">
                <a:solidFill>
                  <a:schemeClr val="bg1"/>
                </a:solidFill>
              </a:rPr>
              <a:t>Управление спортивной деятельностью и организация крупных спортивных мероприятий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B31E92-FB5D-EEAA-F8C9-8D35C03F0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МАГИСТРАТУРА 38.04.02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По направлению «Менеджмент»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59E4B-2514-6459-5442-356A2B53CC2E}"/>
              </a:ext>
            </a:extLst>
          </p:cNvPr>
          <p:cNvSpPr txBox="1"/>
          <p:nvPr/>
        </p:nvSpPr>
        <p:spPr>
          <a:xfrm>
            <a:off x="7599035" y="2120869"/>
            <a:ext cx="517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Факультет экономики и финансов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2EDC85-BFFA-3C64-10FE-A04D1453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15" y="3171488"/>
            <a:ext cx="6401285" cy="37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BAA86-DC98-CFCA-5E7F-74ED7947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РЕЗЮМЕ</a:t>
            </a:r>
            <a:r>
              <a:rPr lang="en-US" dirty="0"/>
              <a:t> ПРОГРАММЫ</a:t>
            </a:r>
          </a:p>
        </p:txBody>
      </p:sp>
      <p:pic>
        <p:nvPicPr>
          <p:cNvPr id="41" name="Рисунок 40" descr="Большая группа парашютистов в воздухе">
            <a:extLst>
              <a:ext uri="{FF2B5EF4-FFF2-40B4-BE49-F238E27FC236}">
                <a16:creationId xmlns:a16="http://schemas.microsoft.com/office/drawing/2014/main" id="{70228C8D-CA5E-E8C7-303B-9F15867F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 t="8111" r="34264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B0A4E-C858-88DE-4819-E3A60CCDD6DF}"/>
              </a:ext>
            </a:extLst>
          </p:cNvPr>
          <p:cNvSpPr txBox="1"/>
          <p:nvPr/>
        </p:nvSpPr>
        <p:spPr>
          <a:xfrm>
            <a:off x="2849562" y="2160589"/>
            <a:ext cx="64244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Программа нацелена на подготовку квалифицированных управленческих кадров в области спорта, способных эффективно и ответственно осуществлять руководство в индустрии спорта в современных условиях. 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Обучение на программе носит практикоориентированный характер, сочетающий овладение продвинутыми современными концепциями управления в спорте с компетентностным подходом и организацией проектной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60979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порт, боулинг, Оборудование для боулинга, спортив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F5E23960-8A88-4927-42BA-D9E1099DA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37576-7C01-9D9F-239A-42A356C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Преимущества обучения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BB114-335D-728E-3500-68C9BFE14C6C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Практикоориентированное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обучение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с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учётом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реальных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запросов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работодателей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Тесное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взаимодействие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с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корпоративными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партнерами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сообществом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Всестороннее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изучение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спортивного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менеджмента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как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особой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системы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управления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Формирование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образовательной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траектории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учитывающей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предыдущий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образовательный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профессиональный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опыт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обучающихся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Возможность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непосредственного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участия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в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значимых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событиях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08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C1236-6CE2-E1D1-A0F2-DC8B6BFE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Основные дисциплины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61867-AFC2-9EA5-6FC4-EEF270A9B697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Менеджмент объектов спортивной инфраструктуры;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Операционный менеджмент в индустрии спорта;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Маркетинг спортивных товаров и услуг;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Организация и управление спортивными мероприятиями;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Стратегии коммерциализации спорта;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Инновации и трансформация в индустрии спорта;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Персональный спортивный брендинг;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Управление поведением болельщиков в спорте;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Букмекерская деятельность в спорте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часы, Измерительный инструмен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7630D8-562A-A042-0310-BF557443D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3235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2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DA683-4941-01F8-89DD-66BEA151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Перспективы трудоустройства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AD53A-E054-6C96-F9C2-4A9E46F48AB9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Профессиональные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клубы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Профессиональные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ассоциации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объединения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в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и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фитнес-индустрии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Киберспортивные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холдинги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дирекции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 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исполнительной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государственной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власти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 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Агентства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организации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спортивных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мероприятий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</a:t>
            </a:r>
          </a:p>
        </p:txBody>
      </p:sp>
      <p:pic>
        <p:nvPicPr>
          <p:cNvPr id="6" name="Рисунок 5" descr="Изображение выглядит как обувь, одежда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A6FBF4B-0E1F-9FD4-4AF7-88E1A48DE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6" r="31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9254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3" name="Рисунок 2" descr="Изображение выглядит как текст, Шрифт, снимок экран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BFFC1135-6574-FF9E-782A-7551DCD79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2" r="766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A84A9-1667-D507-D2D0-38937557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Ключевые компетенции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F9D8F-667B-0485-9CD1-3844327E40D5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Комплексная организация управленческой деятельности в спорте</a:t>
            </a:r>
          </a:p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Анализ и оценка деятельности спортивных организаций</a:t>
            </a:r>
          </a:p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Стратегическое руководство деятельностью по сопровождению развития физической культуры и спорта</a:t>
            </a:r>
          </a:p>
          <a:p>
            <a:pPr marL="0" marR="0" lvl="0" indent="-228600"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8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9B087-F5C1-8EBE-2ECB-3E6490C5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45" y="154819"/>
            <a:ext cx="8596668" cy="1320800"/>
          </a:xfrm>
        </p:spPr>
        <p:txBody>
          <a:bodyPr/>
          <a:lstStyle/>
          <a:p>
            <a:r>
              <a:rPr lang="ru-RU" dirty="0"/>
              <a:t>Руководство программы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BE2E79-2F69-6450-F216-46042A78C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07363"/>
            <a:ext cx="4827413" cy="15885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5600" dirty="0"/>
              <a:t>Руководитель магистерской программы </a:t>
            </a:r>
          </a:p>
          <a:p>
            <a:endParaRPr lang="ru-RU" sz="5600" dirty="0"/>
          </a:p>
          <a:p>
            <a:r>
              <a:rPr lang="ru-RU" sz="5600" dirty="0"/>
              <a:t>Горохов Виталий Александрович, </a:t>
            </a:r>
            <a:r>
              <a:rPr lang="ru-RU" sz="5600" dirty="0" err="1"/>
              <a:t>к.п.н</a:t>
            </a:r>
            <a:r>
              <a:rPr lang="ru-RU" sz="5600" dirty="0"/>
              <a:t>., доцент кафедры СПИ РАНХиГС Санкт-Петербург</a:t>
            </a:r>
          </a:p>
          <a:p>
            <a:r>
              <a:rPr lang="en-US" sz="5600" dirty="0"/>
              <a:t>gorokhov-va@ranepa.ru</a:t>
            </a:r>
            <a:endParaRPr lang="ru-RU" sz="5600" dirty="0"/>
          </a:p>
          <a:p>
            <a:endParaRPr lang="ru-RU" dirty="0"/>
          </a:p>
        </p:txBody>
      </p:sp>
      <p:pic>
        <p:nvPicPr>
          <p:cNvPr id="8" name="Объект 7" descr="Изображение выглядит как Человеческое лицо, одежда, человек, Подбородок&#10;&#10;Автоматически созданное описание">
            <a:extLst>
              <a:ext uri="{FF2B5EF4-FFF2-40B4-BE49-F238E27FC236}">
                <a16:creationId xmlns:a16="http://schemas.microsoft.com/office/drawing/2014/main" id="{D7B54E96-5E90-A8BD-9019-52DC0B572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64" y="2955719"/>
            <a:ext cx="3340578" cy="334057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058179F-6199-D14D-DD67-12C179F60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9552" y="815219"/>
            <a:ext cx="4935985" cy="1980688"/>
          </a:xfrm>
        </p:spPr>
        <p:txBody>
          <a:bodyPr>
            <a:noAutofit/>
          </a:bodyPr>
          <a:lstStyle/>
          <a:p>
            <a:r>
              <a:rPr lang="ru-RU" sz="1400" dirty="0"/>
              <a:t>Директор центра спортивной работы департамента образовательной деятельности РАНХиГС Санкт-Петербург</a:t>
            </a:r>
          </a:p>
          <a:p>
            <a:r>
              <a:rPr lang="ru-RU" sz="1400" dirty="0" err="1"/>
              <a:t>Штрайх</a:t>
            </a:r>
            <a:r>
              <a:rPr lang="ru-RU" sz="1400" dirty="0"/>
              <a:t> Лев Александрович, мастер спорта международного класса</a:t>
            </a:r>
            <a:endParaRPr lang="en-US" sz="1400" dirty="0"/>
          </a:p>
          <a:p>
            <a:r>
              <a:rPr lang="en-US" sz="1400" dirty="0"/>
              <a:t>straykh-la@ranepa.ru</a:t>
            </a:r>
            <a:endParaRPr lang="ru-RU" sz="1400" dirty="0"/>
          </a:p>
        </p:txBody>
      </p:sp>
      <p:pic>
        <p:nvPicPr>
          <p:cNvPr id="14" name="Объект 13" descr="Изображение выглядит как Человеческое лицо, человек, одежда, портрет&#10;&#10;Автоматически созданное описание">
            <a:extLst>
              <a:ext uri="{FF2B5EF4-FFF2-40B4-BE49-F238E27FC236}">
                <a16:creationId xmlns:a16="http://schemas.microsoft.com/office/drawing/2014/main" id="{CE9A6588-B7C4-B576-51D2-C887624652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85" y="2828546"/>
            <a:ext cx="3594923" cy="3594923"/>
          </a:xfrm>
        </p:spPr>
      </p:pic>
    </p:spTree>
    <p:extLst>
      <p:ext uri="{BB962C8B-B14F-4D97-AF65-F5344CB8AC3E}">
        <p14:creationId xmlns:p14="http://schemas.microsoft.com/office/powerpoint/2010/main" val="50130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A00AA-3F9C-3711-0F5A-0B48E184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0" y="9553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/>
              <a:t>Поступление на программу</a:t>
            </a: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1096362-7AA4-E8B6-F611-936798888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69791"/>
              </p:ext>
            </p:extLst>
          </p:nvPr>
        </p:nvGraphicFramePr>
        <p:xfrm>
          <a:off x="985966" y="1546706"/>
          <a:ext cx="8288035" cy="257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441">
                  <a:extLst>
                    <a:ext uri="{9D8B030D-6E8A-4147-A177-3AD203B41FA5}">
                      <a16:colId xmlns:a16="http://schemas.microsoft.com/office/drawing/2014/main" val="1685725562"/>
                    </a:ext>
                  </a:extLst>
                </a:gridCol>
                <a:gridCol w="2304704">
                  <a:extLst>
                    <a:ext uri="{9D8B030D-6E8A-4147-A177-3AD203B41FA5}">
                      <a16:colId xmlns:a16="http://schemas.microsoft.com/office/drawing/2014/main" val="3198023642"/>
                    </a:ext>
                  </a:extLst>
                </a:gridCol>
                <a:gridCol w="1869297">
                  <a:extLst>
                    <a:ext uri="{9D8B030D-6E8A-4147-A177-3AD203B41FA5}">
                      <a16:colId xmlns:a16="http://schemas.microsoft.com/office/drawing/2014/main" val="703479948"/>
                    </a:ext>
                  </a:extLst>
                </a:gridCol>
                <a:gridCol w="2192593">
                  <a:extLst>
                    <a:ext uri="{9D8B030D-6E8A-4147-A177-3AD203B41FA5}">
                      <a16:colId xmlns:a16="http://schemas.microsoft.com/office/drawing/2014/main" val="2151784760"/>
                    </a:ext>
                  </a:extLst>
                </a:gridCol>
              </a:tblGrid>
              <a:tr h="1391540">
                <a:tc>
                  <a:txBody>
                    <a:bodyPr/>
                    <a:lstStyle/>
                    <a:p>
                      <a:r>
                        <a:rPr lang="ru-RU" sz="2600"/>
                        <a:t>Форма обучения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Бюджетные места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Места по договору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Стоимость обучения в семестр</a:t>
                      </a:r>
                    </a:p>
                  </a:txBody>
                  <a:tcPr marL="130059" marR="130059" marT="65030" marB="65030"/>
                </a:tc>
                <a:extLst>
                  <a:ext uri="{0D108BD9-81ED-4DB2-BD59-A6C34878D82A}">
                    <a16:rowId xmlns:a16="http://schemas.microsoft.com/office/drawing/2014/main" val="3354822180"/>
                  </a:ext>
                </a:extLst>
              </a:tr>
              <a:tr h="590601">
                <a:tc>
                  <a:txBody>
                    <a:bodyPr/>
                    <a:lstStyle/>
                    <a:p>
                      <a:r>
                        <a:rPr lang="ru-RU" sz="2600"/>
                        <a:t>Очная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4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60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120 </a:t>
                      </a:r>
                      <a:r>
                        <a:rPr lang="en-US" sz="2600"/>
                        <a:t>000</a:t>
                      </a:r>
                      <a:endParaRPr lang="ru-RU" sz="2600"/>
                    </a:p>
                  </a:txBody>
                  <a:tcPr marL="130059" marR="130059" marT="65030" marB="65030"/>
                </a:tc>
                <a:extLst>
                  <a:ext uri="{0D108BD9-81ED-4DB2-BD59-A6C34878D82A}">
                    <a16:rowId xmlns:a16="http://schemas.microsoft.com/office/drawing/2014/main" val="3911692748"/>
                  </a:ext>
                </a:extLst>
              </a:tr>
              <a:tr h="590601">
                <a:tc>
                  <a:txBody>
                    <a:bodyPr/>
                    <a:lstStyle/>
                    <a:p>
                      <a:r>
                        <a:rPr lang="ru-RU" sz="2600"/>
                        <a:t>Заочная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-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/>
                        <a:t>110</a:t>
                      </a:r>
                    </a:p>
                  </a:txBody>
                  <a:tcPr marL="130059" marR="130059" marT="65030" marB="65030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57</a:t>
                      </a:r>
                      <a:r>
                        <a:rPr lang="en-US" sz="2600" dirty="0"/>
                        <a:t> </a:t>
                      </a:r>
                      <a:r>
                        <a:rPr lang="ru-RU" sz="2600"/>
                        <a:t>5</a:t>
                      </a:r>
                      <a:r>
                        <a:rPr lang="en-US" sz="2600"/>
                        <a:t>00</a:t>
                      </a:r>
                      <a:endParaRPr lang="ru-RU" sz="2600" dirty="0"/>
                    </a:p>
                  </a:txBody>
                  <a:tcPr marL="130059" marR="130059" marT="65030" marB="65030"/>
                </a:tc>
                <a:extLst>
                  <a:ext uri="{0D108BD9-81ED-4DB2-BD59-A6C34878D82A}">
                    <a16:rowId xmlns:a16="http://schemas.microsoft.com/office/drawing/2014/main" val="3687395898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CE097379-5E9F-13E6-7B8D-839D8E207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95" y="4251452"/>
            <a:ext cx="9822730" cy="860400"/>
          </a:xfrm>
        </p:spPr>
        <p:txBody>
          <a:bodyPr/>
          <a:lstStyle/>
          <a:p>
            <a:r>
              <a:rPr lang="ru-RU" dirty="0"/>
              <a:t>	Правила приёма 2023		Страница на оф. сайте РАНХиГС Санкт-Петербург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979F02-4C7A-E862-23BC-9DE37CBE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44" y="4709240"/>
            <a:ext cx="1609483" cy="13595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шаблон, шов">
            <a:extLst>
              <a:ext uri="{FF2B5EF4-FFF2-40B4-BE49-F238E27FC236}">
                <a16:creationId xmlns:a16="http://schemas.microsoft.com/office/drawing/2014/main" id="{CD1BAA8D-B068-97BF-0312-C4010FE90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0397"/>
            <a:ext cx="1350149" cy="13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8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306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Wingdings 3</vt:lpstr>
      <vt:lpstr>Тема Office</vt:lpstr>
      <vt:lpstr>Аспект</vt:lpstr>
      <vt:lpstr>Управление спортивной деятельностью и организация крупных спортивных мероприятий</vt:lpstr>
      <vt:lpstr>РЕЗЮМЕ ПРОГРАММЫ</vt:lpstr>
      <vt:lpstr>Преимущества обучения</vt:lpstr>
      <vt:lpstr>Основные дисциплины</vt:lpstr>
      <vt:lpstr>Перспективы трудоустройства</vt:lpstr>
      <vt:lpstr>Ключевые компетенции</vt:lpstr>
      <vt:lpstr>Руководство программы</vt:lpstr>
      <vt:lpstr>Поступление на программу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спортивной деятельностью и организация крупных спортивных мероприятий</dc:title>
  <dc:creator>Горохов Виталий Александрович</dc:creator>
  <cp:lastModifiedBy>Горохов Виталий Александрович</cp:lastModifiedBy>
  <cp:revision>17</cp:revision>
  <dcterms:created xsi:type="dcterms:W3CDTF">2023-05-04T08:33:23Z</dcterms:created>
  <dcterms:modified xsi:type="dcterms:W3CDTF">2023-10-06T14:47:37Z</dcterms:modified>
</cp:coreProperties>
</file>