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39" r:id="rId2"/>
  </p:sldMasterIdLst>
  <p:sldIdLst>
    <p:sldId id="259" r:id="rId3"/>
    <p:sldId id="261" r:id="rId4"/>
    <p:sldId id="262" r:id="rId5"/>
    <p:sldId id="263" r:id="rId6"/>
    <p:sldId id="264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FD5F74-453D-65E8-F245-0EAA792C2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8CEE14-09EF-BF75-1C43-B38DE2602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CEA079-88FE-5822-666D-3F72B15B8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92A-230F-4D48-BD21-65D44F9C9CD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103D39-FCAC-6A6A-7CAF-146E87341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751F8-BD84-702D-53BE-953A37F70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FDE-E930-4310-A565-527E24F0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71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5B5A9D-F1B1-FE9D-5549-0A9257865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B324B5-602B-9156-ED7C-5540209FA0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87E004-7BE9-0BE4-409E-06A8EA657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92A-230F-4D48-BD21-65D44F9C9CD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023E77-4426-CFC9-04AC-852F41B0A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8C69FF-EC91-CEEE-9A39-3610416D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FDE-E930-4310-A565-527E24F0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126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9401720-BF17-E642-3FF4-4479CB31CB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CD6611-EC94-CC6D-AEA1-38F75F5F1C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D5089A-4E5B-44AA-2161-155A7ECE8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92A-230F-4D48-BD21-65D44F9C9CD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413D3B-F413-D87E-10F7-980D83D5B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2F45E3-CFFF-2AEC-83A1-0C50EAD8E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FDE-E930-4310-A565-527E24F0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995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92A-230F-4D48-BD21-65D44F9C9CD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FDE-E930-4310-A565-527E24F0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164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92A-230F-4D48-BD21-65D44F9C9CD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FDE-E930-4310-A565-527E24F0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113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92A-230F-4D48-BD21-65D44F9C9CD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FDE-E930-4310-A565-527E24F0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336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92A-230F-4D48-BD21-65D44F9C9CD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FDE-E930-4310-A565-527E24F0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89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92A-230F-4D48-BD21-65D44F9C9CD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FDE-E930-4310-A565-527E24F0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448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92A-230F-4D48-BD21-65D44F9C9CD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FDE-E930-4310-A565-527E24F0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69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92A-230F-4D48-BD21-65D44F9C9CD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FDE-E930-4310-A565-527E24F0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139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92A-230F-4D48-BD21-65D44F9C9CD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FDE-E930-4310-A565-527E24F0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778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3858CA-2CEB-918A-C0BC-D18250B93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D2D1EE-532E-C420-D289-9B1822629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DAC6D6-CE0F-A9E2-E4B4-57DD41C95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92A-230F-4D48-BD21-65D44F9C9CD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3BA9DB-901F-707A-8984-768BD9D89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F552A0-28AE-2D7D-91B4-FB7E34E2F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FDE-E930-4310-A565-527E24F0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369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92A-230F-4D48-BD21-65D44F9C9CD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FDE-E930-4310-A565-527E24F0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19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92A-230F-4D48-BD21-65D44F9C9CD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FDE-E930-4310-A565-527E24F0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599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92A-230F-4D48-BD21-65D44F9C9CD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FDE-E930-4310-A565-527E24F0B3A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572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92A-230F-4D48-BD21-65D44F9C9CD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FDE-E930-4310-A565-527E24F0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9308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92A-230F-4D48-BD21-65D44F9C9CD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FDE-E930-4310-A565-527E24F0B3A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755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92A-230F-4D48-BD21-65D44F9C9CD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FDE-E930-4310-A565-527E24F0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1470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92A-230F-4D48-BD21-65D44F9C9CD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FDE-E930-4310-A565-527E24F0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9605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92A-230F-4D48-BD21-65D44F9C9CD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FDE-E930-4310-A565-527E24F0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87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B589D0-BE08-AEED-F77C-390BBDB5B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8E0C9C-514D-374B-882F-88F95CB14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4C7D43-A62D-0BB6-2209-05E6B9735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92A-230F-4D48-BD21-65D44F9C9CD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19DEFC-BD03-C98B-AC58-8A528B0A8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55C324-8DBB-3235-0302-A0BD2D390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FDE-E930-4310-A565-527E24F0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98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4AB01-195D-C5B8-9631-7AC4A2D39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074D22-1D4C-A0BC-B7FA-F073660CA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7A5E3F-C77E-2687-1E4C-84E63C1AB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B22B9E-E266-E976-2718-0EAF79793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92A-230F-4D48-BD21-65D44F9C9CD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93ECDA-EB77-E057-9155-3B32166C1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F0739D-CAAE-D412-EEC4-175D4810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FDE-E930-4310-A565-527E24F0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565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321BC4-0BD6-B993-3813-F35E16C71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E6E7B2-EF03-D21D-B327-604C491E2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E9A0B1-E785-B967-72C4-EF06B7122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C8B2D61-376F-4331-3CEE-BB643F6662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300E4BF-8667-1EDE-B573-24E831921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C5D3956-03BB-19B3-429A-726AE9257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92A-230F-4D48-BD21-65D44F9C9CD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DFDBD5E-2D9F-1212-873F-1A4870785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3908D3-08B3-1FA3-C1C9-0BB498E58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FDE-E930-4310-A565-527E24F0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031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607B79-A147-10F8-1877-86D17B3C3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274A13-2525-5095-3475-0CE7748AC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92A-230F-4D48-BD21-65D44F9C9CD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302452-E3FB-8A57-F4BC-2281B0D24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0C7CD6E-57E8-2F03-4951-06CE08270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FDE-E930-4310-A565-527E24F0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269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C5C26ED-69F2-577F-DD2A-506FAB696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92A-230F-4D48-BD21-65D44F9C9CD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54D1A4C-B9B9-46AC-77F0-FA03B3138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11BD0B-12DA-4ED6-4673-E033F461B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FDE-E930-4310-A565-527E24F0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168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FBCB92-202C-EC2F-999D-A987917FA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EDA709-2BF1-C0F8-0C93-BC8A448AC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FEC6C1-1AB1-611E-DF01-62118AF67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1F981C-F120-D0A5-C66B-ED1BFFCB4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92A-230F-4D48-BD21-65D44F9C9CD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B81093-DA40-F0F4-E3E5-6F9C0EF50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5334D9-D69F-ABD7-E22F-5AD674DC8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FDE-E930-4310-A565-527E24F0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66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084F0-545D-8FB6-E031-ADD887424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8A2027C-FA5E-3566-4F2B-95952E1605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D963AA-2AF9-AF22-F134-F0E5720C8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1323F1-0794-2BCD-771A-DCB7431AA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92A-230F-4D48-BD21-65D44F9C9CD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5532F0-40CC-5294-2D35-6CAAFC15F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7BB0EB-6790-3888-1E02-439E289D4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FDE-E930-4310-A565-527E24F0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841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9DD09-23B3-9BBE-5AA5-E8E1DE0EF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DA696A-9F35-4260-0B92-007EB5EA3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6E6AAB-6796-090C-7690-4116F9A621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6192A-230F-4D48-BD21-65D44F9C9CD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042076-A6B6-6FA6-00CC-B01C3AB8A0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0917A4-11E5-AF64-7A6D-930C4EBB6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52FDE-E930-4310-A565-527E24F0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992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6192A-230F-4D48-BD21-65D44F9C9CD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9F52FDE-E930-4310-A565-527E24F0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45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текст, графический дизайн, Графи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83BA916-472F-24BD-AE06-B76A3F4C93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r="-1" b="60"/>
          <a:stretch/>
        </p:blipFill>
        <p:spPr>
          <a:xfrm>
            <a:off x="7067010" y="194934"/>
            <a:ext cx="4957607" cy="23876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C8690-CE6F-6E42-713E-AE60053A6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275" y="1041400"/>
            <a:ext cx="5395912" cy="2387600"/>
          </a:xfrm>
        </p:spPr>
        <p:txBody>
          <a:bodyPr>
            <a:normAutofit/>
          </a:bodyPr>
          <a:lstStyle/>
          <a:p>
            <a:pPr algn="l"/>
            <a:r>
              <a:rPr lang="ru-RU" sz="3500" dirty="0">
                <a:solidFill>
                  <a:schemeClr val="bg1"/>
                </a:solidFill>
              </a:rPr>
              <a:t>Управление спортивной деятельностью и организация крупных спортивных мероприятий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8B31E92-FB5D-EEAA-F8C9-8D35C03F0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02075"/>
            <a:ext cx="5395912" cy="1655762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bg1"/>
                </a:solidFill>
              </a:rPr>
              <a:t>МАГИСТРАТУРА 38.04.02</a:t>
            </a:r>
          </a:p>
          <a:p>
            <a:pPr algn="l"/>
            <a:r>
              <a:rPr lang="ru-RU" sz="2000" dirty="0">
                <a:solidFill>
                  <a:schemeClr val="bg1"/>
                </a:solidFill>
              </a:rPr>
              <a:t>По направлению «Менеджмент»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459E4B-2514-6459-5442-356A2B53CC2E}"/>
              </a:ext>
            </a:extLst>
          </p:cNvPr>
          <p:cNvSpPr txBox="1"/>
          <p:nvPr/>
        </p:nvSpPr>
        <p:spPr>
          <a:xfrm>
            <a:off x="7599035" y="2120869"/>
            <a:ext cx="5175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dirty="0">
                <a:solidFill>
                  <a:schemeClr val="bg1"/>
                </a:solidFill>
              </a:rPr>
              <a:t>Факультет экономики и финансов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2EDC85-BFFA-3C64-10FE-A04D14539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715" y="3171488"/>
            <a:ext cx="6401285" cy="370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18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BAA86-DC98-CFCA-5E7F-74ED7947B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РЕЗЮМЕ</a:t>
            </a:r>
            <a:r>
              <a:rPr lang="en-US" dirty="0"/>
              <a:t> ПРОГРАММЫ</a:t>
            </a:r>
          </a:p>
        </p:txBody>
      </p:sp>
      <p:pic>
        <p:nvPicPr>
          <p:cNvPr id="41" name="Рисунок 40" descr="Большая группа парашютистов в воздухе">
            <a:extLst>
              <a:ext uri="{FF2B5EF4-FFF2-40B4-BE49-F238E27FC236}">
                <a16:creationId xmlns:a16="http://schemas.microsoft.com/office/drawing/2014/main" id="{70228C8D-CA5E-E8C7-303B-9F15867FB9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9" t="8111" r="34264" b="-1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3B0A4E-C858-88DE-4819-E3A60CCDD6DF}"/>
              </a:ext>
            </a:extLst>
          </p:cNvPr>
          <p:cNvSpPr txBox="1"/>
          <p:nvPr/>
        </p:nvSpPr>
        <p:spPr>
          <a:xfrm>
            <a:off x="2849562" y="2160589"/>
            <a:ext cx="642444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Программа нацелена на подготовку квалифицированных управленческих кадров в области спорта, способных эффективно и ответственно осуществлять руководство в индустрии спорта в современных условиях. </a:t>
            </a:r>
          </a:p>
          <a:p>
            <a:pPr marL="0" marR="0" lvl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Обучение на программе носит практикоориентированный характер, сочетающий овладение продвинутыми современными концепциями управления в спорте с компетентностным подходом и организацией проектной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609792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спорт, боулинг, Оборудование для боулинга, спортивное оборуд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F5E23960-8A88-4927-42BA-D9E1099DAB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91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737576-7C01-9D9F-239A-42A356C75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Преимущества обучения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2BB114-335D-728E-3500-68C9BFE14C6C}"/>
              </a:ext>
            </a:extLst>
          </p:cNvPr>
          <p:cNvSpPr txBox="1"/>
          <p:nvPr/>
        </p:nvSpPr>
        <p:spPr>
          <a:xfrm>
            <a:off x="677334" y="2160589"/>
            <a:ext cx="3851122" cy="38807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lvl="0" indent="-3429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Практикоориентированное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обучение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с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учётом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реальных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запросов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работодателей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;</a:t>
            </a:r>
          </a:p>
          <a:p>
            <a:pPr marL="342900" lvl="0" indent="-3429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Тесное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взаимодействие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с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корпоративными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партнерами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и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спортивным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сообществом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;</a:t>
            </a:r>
          </a:p>
          <a:p>
            <a:pPr marL="342900" lvl="0" indent="-3429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Всестороннее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изучение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спортивного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менеджмента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как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особой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системы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управления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;</a:t>
            </a:r>
          </a:p>
          <a:p>
            <a:pPr marL="342900" lvl="0" indent="-3429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Формирование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образовательной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траектории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учитывающей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предыдущий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образовательный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и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профессиональный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опыт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обучающихся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;</a:t>
            </a:r>
          </a:p>
          <a:p>
            <a:pPr marL="342900" lvl="0" indent="-3429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Возможность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непосредственного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участия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в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значимых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спортивных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событиях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9089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C1236-6CE2-E1D1-A0F2-DC8B6BFE2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Основные дисциплины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261867-AFC2-9EA5-6FC4-EEF270A9B697}"/>
              </a:ext>
            </a:extLst>
          </p:cNvPr>
          <p:cNvSpPr txBox="1"/>
          <p:nvPr/>
        </p:nvSpPr>
        <p:spPr>
          <a:xfrm>
            <a:off x="5209563" y="2160589"/>
            <a:ext cx="406443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Менеджмент объектов спортивной инфраструктуры;</a:t>
            </a:r>
          </a:p>
          <a:p>
            <a:pPr marL="342900" lvl="0" indent="-3429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Операционный менеджмент в индустрии спорта;</a:t>
            </a:r>
          </a:p>
          <a:p>
            <a:pPr marL="342900" lvl="0" indent="-3429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Маркетинг спортивных товаров и услуг;</a:t>
            </a:r>
          </a:p>
          <a:p>
            <a:pPr marL="342900" lvl="0" indent="-3429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Организация и управление спортивными мероприятиями;</a:t>
            </a:r>
          </a:p>
          <a:p>
            <a:pPr marL="342900" lvl="0" indent="-3429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Стратегии коммерциализации спорта;</a:t>
            </a:r>
          </a:p>
          <a:p>
            <a:pPr marL="342900" lvl="0" indent="-3429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Инновации и трансформация в индустрии спорта;</a:t>
            </a:r>
          </a:p>
          <a:p>
            <a:pPr marL="342900" lvl="0" indent="-3429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Персональный спортивный брендинг;</a:t>
            </a:r>
          </a:p>
          <a:p>
            <a:pPr marL="342900" lvl="0" indent="-3429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Управление поведением болельщиков в спорте;</a:t>
            </a:r>
          </a:p>
          <a:p>
            <a:pPr marL="342900" lvl="0" indent="-3429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Букмекерская деятельность в спорте</a:t>
            </a:r>
            <a:endParaRPr 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 descr="Изображение выглядит как часы, Измерительный инструмент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D7630D8-562A-A042-0310-BF557443D4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2" r="32357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6126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DA683-4941-01F8-89DD-66BEA151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Перспективы трудоустройства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2AD53A-E054-6C96-F9C2-4A9E46F48AB9}"/>
              </a:ext>
            </a:extLst>
          </p:cNvPr>
          <p:cNvSpPr txBox="1"/>
          <p:nvPr/>
        </p:nvSpPr>
        <p:spPr>
          <a:xfrm>
            <a:off x="5209563" y="2160589"/>
            <a:ext cx="406443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Профессиональные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спортивные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клубы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;</a:t>
            </a:r>
          </a:p>
          <a:p>
            <a:pPr marL="342900" lvl="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Профессиональные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ассоциации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и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объединения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в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спорте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и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фитнес-индустрии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;</a:t>
            </a:r>
          </a:p>
          <a:p>
            <a:pPr marL="342900" lvl="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Киберспортивные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холдинги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342900" lvl="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Спортивные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дирекции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; </a:t>
            </a:r>
          </a:p>
          <a:p>
            <a:pPr marL="342900" lvl="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Органы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исполнительной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государственной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власти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; </a:t>
            </a:r>
          </a:p>
          <a:p>
            <a:pPr marL="342900" lvl="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Агентства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организации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спортивных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мероприятий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;</a:t>
            </a:r>
          </a:p>
        </p:txBody>
      </p:sp>
      <p:pic>
        <p:nvPicPr>
          <p:cNvPr id="6" name="Рисунок 5" descr="Изображение выглядит как обувь, одежда, человек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FA6FBF4B-0E1F-9FD4-4AF7-88E1A48DE3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6" r="313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19254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" name="Рисунок 2" descr="Изображение выглядит как текст, Шрифт, снимок экрана, плакат&#10;&#10;Автоматически созданное описание">
            <a:extLst>
              <a:ext uri="{FF2B5EF4-FFF2-40B4-BE49-F238E27FC236}">
                <a16:creationId xmlns:a16="http://schemas.microsoft.com/office/drawing/2014/main" id="{BFFC1135-6574-FF9E-782A-7551DCD79F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02" r="7660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CA84A9-1667-D507-D2D0-389375579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Ключевые компетенции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DF9D8F-667B-0485-9CD1-3844327E40D5}"/>
              </a:ext>
            </a:extLst>
          </p:cNvPr>
          <p:cNvSpPr txBox="1"/>
          <p:nvPr/>
        </p:nvSpPr>
        <p:spPr>
          <a:xfrm>
            <a:off x="677334" y="2160589"/>
            <a:ext cx="3851122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228600" defTabSz="457200" fontAlgn="auto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b="0" i="0" u="none" strike="noStrike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Комплексная организация управленческой деятельности в спорте</a:t>
            </a:r>
          </a:p>
          <a:p>
            <a:pPr marL="0" marR="0" lvl="0" indent="-228600" defTabSz="457200" fontAlgn="auto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b="0" i="0" u="none" strike="noStrike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Анализ и оценка деятельности спортивных организаций</a:t>
            </a:r>
          </a:p>
          <a:p>
            <a:pPr marL="0" marR="0" lvl="0" indent="-228600" defTabSz="457200" fontAlgn="auto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b="0" i="0" u="none" strike="noStrike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Стратегическое руководство деятельностью по сопровождению развития физической культуры и спорта</a:t>
            </a:r>
          </a:p>
          <a:p>
            <a:pPr marL="0" marR="0" lvl="0" indent="-228600" defTabSz="457200" fontAlgn="auto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b="0" i="0" u="none" strike="noStrike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29988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9B087-F5C1-8EBE-2ECB-3E6490C5A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245" y="154819"/>
            <a:ext cx="8596668" cy="1320800"/>
          </a:xfrm>
        </p:spPr>
        <p:txBody>
          <a:bodyPr/>
          <a:lstStyle/>
          <a:p>
            <a:r>
              <a:rPr lang="ru-RU" dirty="0"/>
              <a:t>Руководство программы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BE2E79-2F69-6450-F216-46042A78C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217615"/>
            <a:ext cx="4827413" cy="148010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r>
              <a:rPr lang="ru-RU" sz="5600" dirty="0"/>
              <a:t>Руководитель магистерской программы </a:t>
            </a:r>
          </a:p>
          <a:p>
            <a:endParaRPr lang="ru-RU" sz="5600" dirty="0"/>
          </a:p>
          <a:p>
            <a:r>
              <a:rPr lang="ru-RU" sz="5600" dirty="0"/>
              <a:t>Горохов Виталий Александрович, </a:t>
            </a:r>
            <a:r>
              <a:rPr lang="ru-RU" sz="5600" dirty="0" err="1"/>
              <a:t>к.п.н</a:t>
            </a:r>
            <a:r>
              <a:rPr lang="ru-RU" sz="5600" dirty="0"/>
              <a:t>., </a:t>
            </a:r>
            <a:r>
              <a:rPr lang="ru-RU" sz="5600"/>
              <a:t>доцент кафедры СПИ </a:t>
            </a:r>
            <a:r>
              <a:rPr lang="ru-RU" sz="5600" dirty="0"/>
              <a:t>РАНХиГС Санкт-Петербург</a:t>
            </a:r>
          </a:p>
          <a:p>
            <a:r>
              <a:rPr lang="en-US" sz="5600" dirty="0"/>
              <a:t>gorokhov-va@ranepa.ru</a:t>
            </a:r>
            <a:endParaRPr lang="ru-RU" sz="5600" dirty="0"/>
          </a:p>
          <a:p>
            <a:endParaRPr lang="ru-RU" dirty="0"/>
          </a:p>
        </p:txBody>
      </p:sp>
      <p:pic>
        <p:nvPicPr>
          <p:cNvPr id="8" name="Объект 7" descr="Изображение выглядит как Человеческое лицо, одежда, человек, Подбородок&#10;&#10;Автоматически созданное описание">
            <a:extLst>
              <a:ext uri="{FF2B5EF4-FFF2-40B4-BE49-F238E27FC236}">
                <a16:creationId xmlns:a16="http://schemas.microsoft.com/office/drawing/2014/main" id="{D7B54E96-5E90-A8BD-9019-52DC0B5723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64" y="2955719"/>
            <a:ext cx="3340578" cy="3340578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6058179F-6199-D14D-DD67-12C179F60C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49552" y="815219"/>
            <a:ext cx="4935985" cy="1980688"/>
          </a:xfrm>
        </p:spPr>
        <p:txBody>
          <a:bodyPr>
            <a:noAutofit/>
          </a:bodyPr>
          <a:lstStyle/>
          <a:p>
            <a:r>
              <a:rPr lang="ru-RU" sz="1400" dirty="0"/>
              <a:t>Директор центра спортивной работы департамента образовательной деятельности РАНХиГС Санкт-Петербург</a:t>
            </a:r>
          </a:p>
          <a:p>
            <a:r>
              <a:rPr lang="ru-RU" sz="1400" dirty="0" err="1"/>
              <a:t>Штрайх</a:t>
            </a:r>
            <a:r>
              <a:rPr lang="ru-RU" sz="1400" dirty="0"/>
              <a:t> Лев Александрович, мастер спорта международного класса</a:t>
            </a:r>
            <a:endParaRPr lang="en-US" sz="1400" dirty="0"/>
          </a:p>
          <a:p>
            <a:r>
              <a:rPr lang="en-US" sz="1400" dirty="0"/>
              <a:t>straykh-la@ranepa.ru</a:t>
            </a:r>
            <a:endParaRPr lang="ru-RU" sz="1400" dirty="0"/>
          </a:p>
        </p:txBody>
      </p:sp>
      <p:pic>
        <p:nvPicPr>
          <p:cNvPr id="14" name="Объект 13" descr="Изображение выглядит как Человеческое лицо, человек, одежда, портрет&#10;&#10;Автоматически созданное описание">
            <a:extLst>
              <a:ext uri="{FF2B5EF4-FFF2-40B4-BE49-F238E27FC236}">
                <a16:creationId xmlns:a16="http://schemas.microsoft.com/office/drawing/2014/main" id="{CE9A6588-B7C4-B576-51D2-C8876246524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885" y="2828546"/>
            <a:ext cx="3594923" cy="3594923"/>
          </a:xfrm>
        </p:spPr>
      </p:pic>
    </p:spTree>
    <p:extLst>
      <p:ext uri="{BB962C8B-B14F-4D97-AF65-F5344CB8AC3E}">
        <p14:creationId xmlns:p14="http://schemas.microsoft.com/office/powerpoint/2010/main" val="501307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A00AA-3F9C-3711-0F5A-0B48E1841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00" y="95530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dirty="0"/>
              <a:t>Поступление на программу</a:t>
            </a:r>
            <a:endParaRPr lang="en-US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31096362-7AA4-E8B6-F611-936798888B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483380"/>
              </p:ext>
            </p:extLst>
          </p:nvPr>
        </p:nvGraphicFramePr>
        <p:xfrm>
          <a:off x="985966" y="1546706"/>
          <a:ext cx="8288035" cy="2572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1441">
                  <a:extLst>
                    <a:ext uri="{9D8B030D-6E8A-4147-A177-3AD203B41FA5}">
                      <a16:colId xmlns:a16="http://schemas.microsoft.com/office/drawing/2014/main" val="1685725562"/>
                    </a:ext>
                  </a:extLst>
                </a:gridCol>
                <a:gridCol w="2304704">
                  <a:extLst>
                    <a:ext uri="{9D8B030D-6E8A-4147-A177-3AD203B41FA5}">
                      <a16:colId xmlns:a16="http://schemas.microsoft.com/office/drawing/2014/main" val="3198023642"/>
                    </a:ext>
                  </a:extLst>
                </a:gridCol>
                <a:gridCol w="1869297">
                  <a:extLst>
                    <a:ext uri="{9D8B030D-6E8A-4147-A177-3AD203B41FA5}">
                      <a16:colId xmlns:a16="http://schemas.microsoft.com/office/drawing/2014/main" val="703479948"/>
                    </a:ext>
                  </a:extLst>
                </a:gridCol>
                <a:gridCol w="2192593">
                  <a:extLst>
                    <a:ext uri="{9D8B030D-6E8A-4147-A177-3AD203B41FA5}">
                      <a16:colId xmlns:a16="http://schemas.microsoft.com/office/drawing/2014/main" val="2151784760"/>
                    </a:ext>
                  </a:extLst>
                </a:gridCol>
              </a:tblGrid>
              <a:tr h="1391540">
                <a:tc>
                  <a:txBody>
                    <a:bodyPr/>
                    <a:lstStyle/>
                    <a:p>
                      <a:r>
                        <a:rPr lang="ru-RU" sz="2600"/>
                        <a:t>Форма обучения</a:t>
                      </a:r>
                    </a:p>
                  </a:txBody>
                  <a:tcPr marL="130059" marR="130059" marT="65030" marB="65030"/>
                </a:tc>
                <a:tc>
                  <a:txBody>
                    <a:bodyPr/>
                    <a:lstStyle/>
                    <a:p>
                      <a:r>
                        <a:rPr lang="ru-RU" sz="2600" dirty="0"/>
                        <a:t>Бюджетные места</a:t>
                      </a:r>
                    </a:p>
                  </a:txBody>
                  <a:tcPr marL="130059" marR="130059" marT="65030" marB="65030"/>
                </a:tc>
                <a:tc>
                  <a:txBody>
                    <a:bodyPr/>
                    <a:lstStyle/>
                    <a:p>
                      <a:r>
                        <a:rPr lang="ru-RU" sz="2600"/>
                        <a:t>Места по договору</a:t>
                      </a:r>
                    </a:p>
                  </a:txBody>
                  <a:tcPr marL="130059" marR="130059" marT="65030" marB="65030"/>
                </a:tc>
                <a:tc>
                  <a:txBody>
                    <a:bodyPr/>
                    <a:lstStyle/>
                    <a:p>
                      <a:r>
                        <a:rPr lang="ru-RU" sz="2600"/>
                        <a:t>Стоимость обучения в год</a:t>
                      </a:r>
                    </a:p>
                  </a:txBody>
                  <a:tcPr marL="130059" marR="130059" marT="65030" marB="65030"/>
                </a:tc>
                <a:extLst>
                  <a:ext uri="{0D108BD9-81ED-4DB2-BD59-A6C34878D82A}">
                    <a16:rowId xmlns:a16="http://schemas.microsoft.com/office/drawing/2014/main" val="3354822180"/>
                  </a:ext>
                </a:extLst>
              </a:tr>
              <a:tr h="590601">
                <a:tc>
                  <a:txBody>
                    <a:bodyPr/>
                    <a:lstStyle/>
                    <a:p>
                      <a:r>
                        <a:rPr lang="ru-RU" sz="2600"/>
                        <a:t>Очная</a:t>
                      </a:r>
                    </a:p>
                  </a:txBody>
                  <a:tcPr marL="130059" marR="130059" marT="65030" marB="65030"/>
                </a:tc>
                <a:tc>
                  <a:txBody>
                    <a:bodyPr/>
                    <a:lstStyle/>
                    <a:p>
                      <a:r>
                        <a:rPr lang="ru-RU" sz="2600"/>
                        <a:t>4</a:t>
                      </a:r>
                    </a:p>
                  </a:txBody>
                  <a:tcPr marL="130059" marR="130059" marT="65030" marB="65030"/>
                </a:tc>
                <a:tc>
                  <a:txBody>
                    <a:bodyPr/>
                    <a:lstStyle/>
                    <a:p>
                      <a:r>
                        <a:rPr lang="ru-RU" sz="2600"/>
                        <a:t>60</a:t>
                      </a:r>
                    </a:p>
                  </a:txBody>
                  <a:tcPr marL="130059" marR="130059" marT="65030" marB="65030"/>
                </a:tc>
                <a:tc>
                  <a:txBody>
                    <a:bodyPr/>
                    <a:lstStyle/>
                    <a:p>
                      <a:r>
                        <a:rPr lang="ru-RU" sz="2600"/>
                        <a:t>120 </a:t>
                      </a:r>
                      <a:r>
                        <a:rPr lang="en-US" sz="2600"/>
                        <a:t>000</a:t>
                      </a:r>
                      <a:endParaRPr lang="ru-RU" sz="2600"/>
                    </a:p>
                  </a:txBody>
                  <a:tcPr marL="130059" marR="130059" marT="65030" marB="65030"/>
                </a:tc>
                <a:extLst>
                  <a:ext uri="{0D108BD9-81ED-4DB2-BD59-A6C34878D82A}">
                    <a16:rowId xmlns:a16="http://schemas.microsoft.com/office/drawing/2014/main" val="3911692748"/>
                  </a:ext>
                </a:extLst>
              </a:tr>
              <a:tr h="590601">
                <a:tc>
                  <a:txBody>
                    <a:bodyPr/>
                    <a:lstStyle/>
                    <a:p>
                      <a:r>
                        <a:rPr lang="ru-RU" sz="2600"/>
                        <a:t>Заочная</a:t>
                      </a:r>
                    </a:p>
                  </a:txBody>
                  <a:tcPr marL="130059" marR="130059" marT="65030" marB="65030"/>
                </a:tc>
                <a:tc>
                  <a:txBody>
                    <a:bodyPr/>
                    <a:lstStyle/>
                    <a:p>
                      <a:r>
                        <a:rPr lang="ru-RU" sz="2600"/>
                        <a:t>-</a:t>
                      </a:r>
                    </a:p>
                  </a:txBody>
                  <a:tcPr marL="130059" marR="130059" marT="65030" marB="65030"/>
                </a:tc>
                <a:tc>
                  <a:txBody>
                    <a:bodyPr/>
                    <a:lstStyle/>
                    <a:p>
                      <a:r>
                        <a:rPr lang="ru-RU" sz="2600"/>
                        <a:t>110</a:t>
                      </a:r>
                    </a:p>
                  </a:txBody>
                  <a:tcPr marL="130059" marR="130059" marT="65030" marB="65030"/>
                </a:tc>
                <a:tc>
                  <a:txBody>
                    <a:bodyPr/>
                    <a:lstStyle/>
                    <a:p>
                      <a:r>
                        <a:rPr lang="ru-RU" sz="2600" dirty="0"/>
                        <a:t>54</a:t>
                      </a:r>
                      <a:r>
                        <a:rPr lang="en-US" sz="2600" dirty="0"/>
                        <a:t> 000</a:t>
                      </a:r>
                      <a:endParaRPr lang="ru-RU" sz="2600" dirty="0"/>
                    </a:p>
                  </a:txBody>
                  <a:tcPr marL="130059" marR="130059" marT="65030" marB="65030"/>
                </a:tc>
                <a:extLst>
                  <a:ext uri="{0D108BD9-81ED-4DB2-BD59-A6C34878D82A}">
                    <a16:rowId xmlns:a16="http://schemas.microsoft.com/office/drawing/2014/main" val="3687395898"/>
                  </a:ext>
                </a:extLst>
              </a:tr>
            </a:tbl>
          </a:graphicData>
        </a:graphic>
      </p:graphicFrame>
      <p:sp>
        <p:nvSpPr>
          <p:cNvPr id="9" name="Текст 8">
            <a:extLst>
              <a:ext uri="{FF2B5EF4-FFF2-40B4-BE49-F238E27FC236}">
                <a16:creationId xmlns:a16="http://schemas.microsoft.com/office/drawing/2014/main" id="{CE097379-5E9F-13E6-7B8D-839D8E207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695" y="4251452"/>
            <a:ext cx="9822730" cy="860400"/>
          </a:xfrm>
        </p:spPr>
        <p:txBody>
          <a:bodyPr/>
          <a:lstStyle/>
          <a:p>
            <a:r>
              <a:rPr lang="ru-RU" dirty="0"/>
              <a:t>	Правила приёма 2023		Страница на оф. сайте РАНХиГС Санкт-Петербург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0979F02-4C7A-E862-23BC-9DE37CBEC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144" y="4709240"/>
            <a:ext cx="1609483" cy="135952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шаблон, шов">
            <a:extLst>
              <a:ext uri="{FF2B5EF4-FFF2-40B4-BE49-F238E27FC236}">
                <a16:creationId xmlns:a16="http://schemas.microsoft.com/office/drawing/2014/main" id="{CD1BAA8D-B068-97BF-0312-C4010FE90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670397"/>
            <a:ext cx="1350149" cy="139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782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1749</TotalTime>
  <Words>305</Words>
  <Application>Microsoft Office PowerPoint</Application>
  <PresentationFormat>Широкоэкранный</PresentationFormat>
  <Paragraphs>57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Trebuchet MS</vt:lpstr>
      <vt:lpstr>Wingdings 3</vt:lpstr>
      <vt:lpstr>Тема Office</vt:lpstr>
      <vt:lpstr>Аспект</vt:lpstr>
      <vt:lpstr>Управление спортивной деятельностью и организация крупных спортивных мероприятий</vt:lpstr>
      <vt:lpstr>РЕЗЮМЕ ПРОГРАММЫ</vt:lpstr>
      <vt:lpstr>Преимущества обучения</vt:lpstr>
      <vt:lpstr>Основные дисциплины</vt:lpstr>
      <vt:lpstr>Перспективы трудоустройства</vt:lpstr>
      <vt:lpstr>Ключевые компетенции</vt:lpstr>
      <vt:lpstr>Руководство программы</vt:lpstr>
      <vt:lpstr>Поступление на программу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спортивной деятельностью и организация крупных спортивных мероприятий</dc:title>
  <dc:creator>Горохов Виталий Александрович</dc:creator>
  <cp:lastModifiedBy>Горохов Виталий Александрович</cp:lastModifiedBy>
  <cp:revision>15</cp:revision>
  <dcterms:created xsi:type="dcterms:W3CDTF">2023-05-04T08:33:23Z</dcterms:created>
  <dcterms:modified xsi:type="dcterms:W3CDTF">2023-05-22T13:25:27Z</dcterms:modified>
</cp:coreProperties>
</file>