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jpeg"/>
  <Override PartName="/ppt/notesSlides/notesSlide4.xml" ContentType="application/vnd.openxmlformats-officedocument.presentationml.notesSlide+xml"/>
  <Override PartName="/ppt/media/image27.jpg" ContentType="image/jpeg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0" r:id="rId4"/>
    <p:sldId id="259" r:id="rId5"/>
    <p:sldId id="263" r:id="rId6"/>
    <p:sldId id="264" r:id="rId7"/>
    <p:sldId id="265" r:id="rId8"/>
    <p:sldId id="266" r:id="rId9"/>
    <p:sldId id="268" r:id="rId10"/>
    <p:sldId id="270" r:id="rId11"/>
    <p:sldId id="275" r:id="rId12"/>
    <p:sldId id="267" r:id="rId13"/>
    <p:sldId id="272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0" y="48"/>
      </p:cViewPr>
      <p:guideLst>
        <p:guide orient="horz" pos="2160"/>
        <p:guide pos="3840"/>
        <p:guide pos="597"/>
        <p:guide pos="4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A06DF-2FAA-4F77-9C87-634B4B0B4032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4825-619C-4A0F-A6F3-A193D1976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9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6475" cy="3424238"/>
          </a:xfrm>
          <a:prstGeom prst="rect">
            <a:avLst/>
          </a:prstGeom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0640" cy="4109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0" y="8685360"/>
            <a:ext cx="2966040" cy="45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8062" cy="3424238"/>
          </a:xfrm>
          <a:prstGeom prst="rect">
            <a:avLst/>
          </a:prstGeom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CE46A5-5336-4A1F-B016-19AD18128AA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86475" cy="3424238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0640" cy="4109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4381DC8-EA0A-40B2-9B98-4E373159D2A7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94825-619C-4A0F-A6F3-A193D1976A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4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D2DA3-7A0F-4EC3-A503-BE0D5513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2297D0-E5F1-4C2C-806F-244EFEDBF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F1DEF8-074C-4F32-87C5-64B79049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9CC7D-0000-434D-B928-E7CC6ABA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B2C2D-56F1-421A-B931-6329312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7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48051-5CFE-4B2B-8E83-5342F383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4511B9-5E4A-49FD-B61A-0559CA6E2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0F174-2A9E-4DD8-885A-43CA433B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746A4-AE6F-4969-B6E5-76EB7C01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BEF2A-8B63-4F96-B889-FB92C4D5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D56F03-B5E7-4B8E-B71F-2F08C71EF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B9B360-887A-47FF-AFE6-F925DF37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904F5-5375-4488-99D2-EC21F32C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1A2CB-1E65-4909-B94B-9CA0D5E4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9B2FB-80D4-4268-A7DA-5067AF78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8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1753" y="1800666"/>
            <a:ext cx="2034442" cy="1552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03320" y="1609725"/>
            <a:ext cx="2100738" cy="208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91200" y="1647825"/>
            <a:ext cx="1933575" cy="193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67100" y="4162425"/>
            <a:ext cx="2419350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7275" y="3695700"/>
            <a:ext cx="1524000" cy="1838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569816" y="4593050"/>
            <a:ext cx="2300393" cy="446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200900" y="1828800"/>
            <a:ext cx="2409825" cy="1647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463934" y="3957599"/>
            <a:ext cx="1775565" cy="1404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334500" y="2295525"/>
            <a:ext cx="1962150" cy="8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8646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96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D25A0-DC7F-478F-8097-B82CFC22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73CAB-2ACB-478C-A972-30C0994F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69F637-663F-44FF-9B32-AA5ADA89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6F712-4A7F-4CF8-930C-F6700C34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5A95A-2CEB-4160-A51F-67C19D86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9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B95D9-F083-4FE1-A770-BFD85ACD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89DBC7-EA55-4AC7-B198-3FBC9881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747EF-18F2-4BCD-AE4E-6466E003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04388-1BEE-4955-B3F6-108A93A8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53F9D-17EB-4E81-88DD-F1CA7C95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8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AAB3A-C5E6-41DB-A572-AC31EA9A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4EF1E-A5B9-4B9E-9775-4275C2F94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E687E8-544C-4565-8307-CBE815769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0C3A0A-918F-452C-904C-5DE5EB54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C7A516-ACF6-44B8-94F8-0F96F18E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8E094-47B1-4A4B-943E-862B6645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1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6E2E5-E135-48F6-846E-26231CBD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343974-56A5-4A1A-8383-29AFADAE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839F6-7CEC-42AE-BA7C-B5F08A906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0497B8-D0FD-4C11-AE4E-E4C8393A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A37479-669F-4626-8486-71B56F33E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61D545-F2C1-4986-8407-802920A9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4FECCE-97AD-4EF0-A708-1A9845F6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F1D840-CA4B-4F85-AF81-AA8673DB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4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44349-5F7B-4AA6-B8EF-1DFA199C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285435-474F-4625-8D36-1EDAEEF1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35F5C-7FE8-42F1-AC40-BD424AC3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E26C7A-B77F-4E1D-A2FF-625C367C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3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715B1A-1163-4006-AFCA-BF272162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2B35D-8F0B-4D09-9240-123B9CE9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86706E-9728-4727-8A8A-21C98594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8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91A0D-F215-4292-ABD6-8B0A8048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BA9EF-9899-4A22-A640-EBDD5960C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E1561A-F385-423F-ABF2-B0730F42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DFC496-318D-4F4E-9455-FE4076FB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46BD6F-EC50-42C1-848A-F4184F22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EFD14-98B2-4065-912C-E696A515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4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F76F1-53E0-4C44-BCE2-5D890544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0D1185-3A46-40CE-A715-908D6152C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8A32C-B9B3-4D0D-AC4F-FAD24C850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5BA512-5F75-410A-AF31-6760178F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9620A2-E4D3-41A4-B713-FD1B2E9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A1744-907E-4B75-8BE4-8C9BE578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9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F62F2-EA77-447C-AE17-FF0E4592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4BFDA-CF85-4A66-A5F0-1487FFE77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7F3D3-F1EE-402A-B4AE-A020EE065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53CA-7E13-4AFC-8D42-730E23D08EDB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49F36D-658E-4EAB-BC71-5F9DCB280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E4D02-8FEE-4F41-8B94-B80FD512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2E12-9E14-4779-95AB-125403BF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6097920" y="3418972"/>
            <a:ext cx="5385600" cy="1106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" dirty="0">
                <a:solidFill>
                  <a:srgbClr val="7F7F7F"/>
                </a:solidFill>
                <a:latin typeface="+mj-lt"/>
                <a:ea typeface="DejaVu Sans"/>
              </a:rPr>
              <a:t>СЕВЕРО-ЗАПАДНЫЙ </a:t>
            </a:r>
            <a:endParaRPr lang="ru-RU" sz="3200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200" spc="-1" dirty="0">
                <a:solidFill>
                  <a:srgbClr val="7F7F7F"/>
                </a:solidFill>
                <a:latin typeface="+mj-lt"/>
                <a:ea typeface="DejaVu Sans"/>
              </a:rPr>
              <a:t>ИНСТИТУТ УПРАВЛЕНИЯ</a:t>
            </a:r>
            <a:endParaRPr lang="ru-RU" sz="3200" spc="-1" dirty="0">
              <a:latin typeface="+mj-lt"/>
            </a:endParaRPr>
          </a:p>
        </p:txBody>
      </p:sp>
      <p:grpSp>
        <p:nvGrpSpPr>
          <p:cNvPr id="278" name="Group 2"/>
          <p:cNvGrpSpPr/>
          <p:nvPr/>
        </p:nvGrpSpPr>
        <p:grpSpPr>
          <a:xfrm>
            <a:off x="5952000" y="3219360"/>
            <a:ext cx="0" cy="1335360"/>
            <a:chOff x="4464000" y="2414520"/>
            <a:chExt cx="0" cy="1001520"/>
          </a:xfrm>
        </p:grpSpPr>
        <p:sp>
          <p:nvSpPr>
            <p:cNvPr id="279" name="Line 3"/>
            <p:cNvSpPr/>
            <p:nvPr/>
          </p:nvSpPr>
          <p:spPr>
            <a:xfrm>
              <a:off x="4464000" y="2414520"/>
              <a:ext cx="0" cy="336600"/>
            </a:xfrm>
            <a:prstGeom prst="line">
              <a:avLst/>
            </a:prstGeom>
            <a:ln w="31680">
              <a:solidFill>
                <a:srgbClr val="96191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0" name="Line 4"/>
            <p:cNvSpPr/>
            <p:nvPr/>
          </p:nvSpPr>
          <p:spPr>
            <a:xfrm>
              <a:off x="4464000" y="2747880"/>
              <a:ext cx="0" cy="334800"/>
            </a:xfrm>
            <a:prstGeom prst="line">
              <a:avLst/>
            </a:prstGeom>
            <a:ln w="31680">
              <a:solidFill>
                <a:srgbClr val="E95C0C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1" name="Line 5"/>
            <p:cNvSpPr/>
            <p:nvPr/>
          </p:nvSpPr>
          <p:spPr>
            <a:xfrm>
              <a:off x="4464000" y="3079440"/>
              <a:ext cx="0" cy="336600"/>
            </a:xfrm>
            <a:prstGeom prst="line">
              <a:avLst/>
            </a:prstGeom>
            <a:ln w="31680">
              <a:solidFill>
                <a:srgbClr val="E88D03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pic>
        <p:nvPicPr>
          <p:cNvPr id="282" name="Рисунок 9"/>
          <p:cNvPicPr/>
          <p:nvPr/>
        </p:nvPicPr>
        <p:blipFill>
          <a:blip r:embed="rId3"/>
          <a:stretch/>
        </p:blipFill>
        <p:spPr>
          <a:xfrm>
            <a:off x="700800" y="2330400"/>
            <a:ext cx="4854240" cy="3194880"/>
          </a:xfrm>
          <a:prstGeom prst="rect">
            <a:avLst/>
          </a:prstGeom>
          <a:ln w="9360">
            <a:noFill/>
          </a:ln>
        </p:spPr>
      </p:pic>
      <p:sp>
        <p:nvSpPr>
          <p:cNvPr id="283" name="CustomShape 6"/>
          <p:cNvSpPr/>
          <p:nvPr/>
        </p:nvSpPr>
        <p:spPr>
          <a:xfrm>
            <a:off x="863520" y="1181280"/>
            <a:ext cx="10842240" cy="11489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733" b="1" spc="-1" dirty="0">
                <a:solidFill>
                  <a:srgbClr val="008746"/>
                </a:solidFill>
                <a:latin typeface="+mj-lt"/>
                <a:ea typeface="Open Sans Light"/>
              </a:rPr>
              <a:t>Факультет экономики и финансов </a:t>
            </a:r>
            <a:endParaRPr lang="ru-RU" sz="3733" b="1" spc="-1" dirty="0">
              <a:solidFill>
                <a:srgbClr val="008746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733" b="1" spc="-1" dirty="0">
                <a:solidFill>
                  <a:srgbClr val="008746"/>
                </a:solidFill>
                <a:latin typeface="+mj-lt"/>
                <a:ea typeface="Open Sans Light"/>
              </a:rPr>
              <a:t>СЗИУ РАНХиГС</a:t>
            </a:r>
            <a:endParaRPr lang="ru-RU" sz="3733" b="1" spc="-1" dirty="0">
              <a:solidFill>
                <a:srgbClr val="008746"/>
              </a:solidFill>
              <a:latin typeface="+mj-lt"/>
            </a:endParaRPr>
          </a:p>
        </p:txBody>
      </p:sp>
      <p:pic>
        <p:nvPicPr>
          <p:cNvPr id="284" name="Picture 9"/>
          <p:cNvPicPr/>
          <p:nvPr/>
        </p:nvPicPr>
        <p:blipFill>
          <a:blip r:embed="rId4"/>
          <a:stretch/>
        </p:blipFill>
        <p:spPr>
          <a:xfrm>
            <a:off x="9360000" y="357600"/>
            <a:ext cx="2263680" cy="608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424061A-39FD-4D32-9475-EE4A339C01EF}"/>
              </a:ext>
            </a:extLst>
          </p:cNvPr>
          <p:cNvSpPr/>
          <p:nvPr/>
        </p:nvSpPr>
        <p:spPr>
          <a:xfrm>
            <a:off x="444480" y="230880"/>
            <a:ext cx="11740800" cy="1136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1"/>
              </a:spcAft>
            </a:pPr>
            <a:r>
              <a:rPr lang="ru-RU" sz="4533" spc="-1" dirty="0">
                <a:latin typeface="+mj-lt"/>
                <a:ea typeface="DejaVu Sans"/>
              </a:rPr>
              <a:t>Карьера</a:t>
            </a:r>
            <a:endParaRPr lang="ru-RU" sz="4533" spc="-1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58EF68-33BA-4565-9E9F-F79FA5EA4F64}"/>
              </a:ext>
            </a:extLst>
          </p:cNvPr>
          <p:cNvPicPr/>
          <p:nvPr/>
        </p:nvPicPr>
        <p:blipFill>
          <a:blip r:embed="rId2"/>
          <a:srcRect l="8942" r="7082"/>
          <a:stretch/>
        </p:blipFill>
        <p:spPr>
          <a:xfrm>
            <a:off x="947738" y="1719977"/>
            <a:ext cx="4025312" cy="3183619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0BDAA00-BD68-4091-B510-51717392A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0638" y="1956916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660961-73BA-4E1C-B341-765641B7B31E}"/>
              </a:ext>
            </a:extLst>
          </p:cNvPr>
          <p:cNvSpPr txBox="1"/>
          <p:nvPr/>
        </p:nvSpPr>
        <p:spPr>
          <a:xfrm>
            <a:off x="6706438" y="1996385"/>
            <a:ext cx="530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tabLst>
                <a:tab pos="228600" algn="l"/>
              </a:tabLst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Начальник службы бронирования, размещения, сервисного обслуживания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E697C88B-EBDC-4C7B-9E75-31DDF6986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0638" y="3086100"/>
            <a:ext cx="6858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10B79F-47EF-4220-B361-04F8E234B9C8}"/>
              </a:ext>
            </a:extLst>
          </p:cNvPr>
          <p:cNvSpPr txBox="1"/>
          <p:nvPr/>
        </p:nvSpPr>
        <p:spPr>
          <a:xfrm>
            <a:off x="6706438" y="3232591"/>
            <a:ext cx="530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tabLst>
                <a:tab pos="228600" algn="l"/>
              </a:tabLst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Директор (управляющий) предприятия питания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5A05D67-E347-49D6-A73B-3FEB61096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0638" y="4217796"/>
            <a:ext cx="6858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D5FDF0-8CA2-4E75-9DA7-66200B1165BB}"/>
              </a:ext>
            </a:extLst>
          </p:cNvPr>
          <p:cNvSpPr txBox="1"/>
          <p:nvPr/>
        </p:nvSpPr>
        <p:spPr>
          <a:xfrm>
            <a:off x="6706438" y="4364287"/>
            <a:ext cx="530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tabLst>
                <a:tab pos="228600" algn="l"/>
              </a:tabLst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Директор кемпинга, пансионата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Рисунок 1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C196E9BE-2928-4B27-8D18-037CDA3C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0638" y="5359541"/>
            <a:ext cx="685800" cy="685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6C8217-031C-46BC-8A79-C4F1CEA70D6D}"/>
              </a:ext>
            </a:extLst>
          </p:cNvPr>
          <p:cNvSpPr txBox="1"/>
          <p:nvPr/>
        </p:nvSpPr>
        <p:spPr>
          <a:xfrm>
            <a:off x="6706438" y="5506032"/>
            <a:ext cx="530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tabLst>
                <a:tab pos="228600" algn="l"/>
              </a:tabLst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Руководитель гостиницы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2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9DB794-1369-42B3-A795-9C480DB9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77" y="1109435"/>
            <a:ext cx="3686406" cy="2514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Изображение выглядит как человек, стоит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D149E805-2834-4DD1-9888-812F6CDB5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49" y="1109434"/>
            <a:ext cx="1885898" cy="25145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Изображение выглядит как внешний, ночь, освещенны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BB420F59-B78B-4B5A-988E-33C894E1D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7" y="4172645"/>
            <a:ext cx="1885899" cy="2514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Изображение выглядит как небо, внешний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34BC86FF-EECE-43C4-BD8A-434E61609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08" y="1109433"/>
            <a:ext cx="1885899" cy="2514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6C2BD1-078E-4522-ADA6-1CC6ABDB5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004" y="4176539"/>
            <a:ext cx="4286774" cy="25106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9894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786905" y="3989214"/>
            <a:ext cx="2966777" cy="1266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6075" marR="336550" indent="6985" algn="ctr">
              <a:lnSpc>
                <a:spcPct val="100000"/>
              </a:lnSpc>
              <a:spcBef>
                <a:spcPts val="125"/>
              </a:spcBef>
            </a:pPr>
            <a:r>
              <a:rPr sz="1600" b="1" spc="15" dirty="0">
                <a:latin typeface="+mj-lt"/>
                <a:cs typeface="Liberation Sans Narrow"/>
              </a:rPr>
              <a:t>Хармик  </a:t>
            </a:r>
            <a:r>
              <a:rPr sz="1600" b="1" spc="5" dirty="0" err="1">
                <a:latin typeface="+mj-lt"/>
                <a:cs typeface="Liberation Sans Narrow"/>
              </a:rPr>
              <a:t>Чугх</a:t>
            </a:r>
            <a:r>
              <a:rPr sz="1600" b="1" spc="-100" dirty="0">
                <a:latin typeface="+mj-lt"/>
                <a:cs typeface="Liberation Sans Narrow"/>
              </a:rPr>
              <a:t> </a:t>
            </a:r>
            <a:r>
              <a:rPr sz="1600" b="1" spc="5" dirty="0" err="1">
                <a:latin typeface="+mj-lt"/>
                <a:cs typeface="Liberation Sans Narrow"/>
              </a:rPr>
              <a:t>Сингх</a:t>
            </a:r>
            <a:br>
              <a:rPr lang="ru-RU" sz="1600" b="1" spc="5" dirty="0">
                <a:latin typeface="+mj-lt"/>
                <a:cs typeface="Liberation Sans Narrow"/>
              </a:rPr>
            </a:br>
            <a:endParaRPr sz="1600" dirty="0">
              <a:latin typeface="+mj-lt"/>
              <a:cs typeface="Liberation Sans Narrow"/>
            </a:endParaRPr>
          </a:p>
          <a:p>
            <a:pPr marL="12065" marR="5080" indent="1270" algn="ctr">
              <a:lnSpc>
                <a:spcPct val="103600"/>
              </a:lnSpc>
              <a:spcBef>
                <a:spcPts val="15"/>
              </a:spcBef>
            </a:pPr>
            <a:r>
              <a:rPr sz="1600" spc="30" dirty="0">
                <a:latin typeface="+mj-lt"/>
                <a:cs typeface="Liberation Sans Narrow"/>
              </a:rPr>
              <a:t>Директор </a:t>
            </a:r>
            <a:r>
              <a:rPr sz="1600" spc="-5" dirty="0">
                <a:latin typeface="+mj-lt"/>
                <a:cs typeface="Liberation Sans Narrow"/>
              </a:rPr>
              <a:t>по  </a:t>
            </a:r>
            <a:r>
              <a:rPr sz="1600" spc="25" dirty="0">
                <a:latin typeface="+mj-lt"/>
                <a:cs typeface="Liberation Sans Narrow"/>
              </a:rPr>
              <a:t>стратегическому  маркетингу</a:t>
            </a:r>
            <a:r>
              <a:rPr sz="1600" spc="-185" dirty="0">
                <a:latin typeface="+mj-lt"/>
                <a:cs typeface="Liberation Sans Narrow"/>
              </a:rPr>
              <a:t> </a:t>
            </a:r>
            <a:r>
              <a:rPr sz="1600" spc="25" dirty="0">
                <a:latin typeface="+mj-lt"/>
                <a:cs typeface="Liberation Sans Narrow"/>
              </a:rPr>
              <a:t>федерации  </a:t>
            </a:r>
            <a:r>
              <a:rPr sz="1600" spc="20" dirty="0">
                <a:latin typeface="+mj-lt"/>
                <a:cs typeface="Liberation Sans Narrow"/>
              </a:rPr>
              <a:t>легкой </a:t>
            </a:r>
            <a:r>
              <a:rPr sz="1600" spc="25" dirty="0">
                <a:latin typeface="+mj-lt"/>
                <a:cs typeface="Liberation Sans Narrow"/>
              </a:rPr>
              <a:t>атлетики</a:t>
            </a:r>
            <a:r>
              <a:rPr sz="1600" spc="-125" dirty="0">
                <a:latin typeface="+mj-lt"/>
                <a:cs typeface="Liberation Sans Narrow"/>
              </a:rPr>
              <a:t> </a:t>
            </a:r>
            <a:r>
              <a:rPr sz="1600" spc="-10" dirty="0">
                <a:latin typeface="+mj-lt"/>
                <a:cs typeface="Liberation Sans Narrow"/>
              </a:rPr>
              <a:t>ОАЭ</a:t>
            </a:r>
            <a:endParaRPr sz="1600" dirty="0">
              <a:latin typeface="+mj-lt"/>
              <a:cs typeface="Liberation Sans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49601" y="1714500"/>
            <a:ext cx="2966777" cy="200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A0EA611-6F5A-4DDA-BFD5-E79741A6C7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349" y="350131"/>
            <a:ext cx="832294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5410835" algn="l"/>
              </a:tabLst>
            </a:pPr>
            <a:r>
              <a:rPr spc="95" dirty="0"/>
              <a:t>БРЕНД-АМБАССАДОРЫ	</a:t>
            </a:r>
            <a:endParaRPr spc="75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7A884A7-7077-452B-93C6-090494445A82}"/>
              </a:ext>
            </a:extLst>
          </p:cNvPr>
          <p:cNvSpPr txBox="1"/>
          <p:nvPr/>
        </p:nvSpPr>
        <p:spPr>
          <a:xfrm>
            <a:off x="498886" y="3961139"/>
            <a:ext cx="2653030" cy="20252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sz="1600" b="1" spc="-5" dirty="0">
                <a:latin typeface="+mj-lt"/>
                <a:cs typeface="Liberation Sans Narrow"/>
              </a:rPr>
              <a:t>Дусенко</a:t>
            </a:r>
            <a:endParaRPr sz="1600" dirty="0">
              <a:latin typeface="+mj-lt"/>
              <a:cs typeface="Liberation Sans Narrow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1600" b="1" spc="5" dirty="0" err="1">
                <a:latin typeface="+mj-lt"/>
                <a:cs typeface="Liberation Sans Narrow"/>
              </a:rPr>
              <a:t>Светлана</a:t>
            </a:r>
            <a:r>
              <a:rPr sz="1600" b="1" spc="-125" dirty="0">
                <a:latin typeface="+mj-lt"/>
                <a:cs typeface="Liberation Sans Narrow"/>
              </a:rPr>
              <a:t> </a:t>
            </a:r>
            <a:r>
              <a:rPr sz="1600" b="1" spc="20" dirty="0" err="1">
                <a:latin typeface="+mj-lt"/>
                <a:cs typeface="Liberation Sans Narrow"/>
              </a:rPr>
              <a:t>Викторовна</a:t>
            </a:r>
            <a:br>
              <a:rPr lang="ru-RU" sz="1600" b="1" spc="20" dirty="0">
                <a:latin typeface="+mj-lt"/>
                <a:cs typeface="Liberation Sans Narrow"/>
              </a:rPr>
            </a:br>
            <a:endParaRPr sz="1600" dirty="0">
              <a:latin typeface="+mj-lt"/>
              <a:cs typeface="Liberation Sans Narrow"/>
            </a:endParaRPr>
          </a:p>
          <a:p>
            <a:pPr marL="12065" marR="5080" algn="ctr">
              <a:lnSpc>
                <a:spcPct val="103600"/>
              </a:lnSpc>
              <a:spcBef>
                <a:spcPts val="10"/>
              </a:spcBef>
            </a:pPr>
            <a:r>
              <a:rPr sz="1600" spc="15" dirty="0">
                <a:latin typeface="+mj-lt"/>
                <a:cs typeface="Liberation Sans Narrow"/>
              </a:rPr>
              <a:t>Заведующая </a:t>
            </a:r>
            <a:r>
              <a:rPr sz="1600" spc="25" dirty="0">
                <a:latin typeface="+mj-lt"/>
                <a:cs typeface="Liberation Sans Narrow"/>
              </a:rPr>
              <a:t>кафедрой туризма</a:t>
            </a:r>
            <a:r>
              <a:rPr sz="1600" spc="-114" dirty="0">
                <a:latin typeface="+mj-lt"/>
                <a:cs typeface="Liberation Sans Narrow"/>
              </a:rPr>
              <a:t> </a:t>
            </a:r>
            <a:r>
              <a:rPr sz="1600" spc="10" dirty="0">
                <a:latin typeface="+mj-lt"/>
                <a:cs typeface="Liberation Sans Narrow"/>
              </a:rPr>
              <a:t>и  </a:t>
            </a:r>
            <a:r>
              <a:rPr sz="1600" spc="20" dirty="0">
                <a:latin typeface="+mj-lt"/>
                <a:cs typeface="Liberation Sans Narrow"/>
              </a:rPr>
              <a:t>гостиничного </a:t>
            </a:r>
            <a:r>
              <a:rPr sz="1600" spc="15" dirty="0">
                <a:latin typeface="+mj-lt"/>
                <a:cs typeface="Liberation Sans Narrow"/>
              </a:rPr>
              <a:t>дела </a:t>
            </a:r>
            <a:r>
              <a:rPr sz="1600" spc="-5" dirty="0">
                <a:latin typeface="+mj-lt"/>
                <a:cs typeface="Liberation Sans Narrow"/>
              </a:rPr>
              <a:t>РГУ  </a:t>
            </a:r>
            <a:r>
              <a:rPr sz="1600" spc="25" dirty="0">
                <a:latin typeface="+mj-lt"/>
                <a:cs typeface="Liberation Sans Narrow"/>
              </a:rPr>
              <a:t>Физической </a:t>
            </a:r>
            <a:r>
              <a:rPr sz="1600" spc="20" dirty="0">
                <a:latin typeface="+mj-lt"/>
                <a:cs typeface="Liberation Sans Narrow"/>
              </a:rPr>
              <a:t>культуры, спорта,  </a:t>
            </a:r>
            <a:r>
              <a:rPr sz="1600" spc="25" dirty="0">
                <a:latin typeface="+mj-lt"/>
                <a:cs typeface="Liberation Sans Narrow"/>
              </a:rPr>
              <a:t>молодежи </a:t>
            </a:r>
            <a:r>
              <a:rPr sz="1600" spc="10" dirty="0">
                <a:latin typeface="+mj-lt"/>
                <a:cs typeface="Liberation Sans Narrow"/>
              </a:rPr>
              <a:t>и </a:t>
            </a:r>
            <a:r>
              <a:rPr sz="1600" spc="25" dirty="0">
                <a:latin typeface="+mj-lt"/>
                <a:cs typeface="Liberation Sans Narrow"/>
              </a:rPr>
              <a:t>туризма </a:t>
            </a:r>
            <a:r>
              <a:rPr sz="1600" spc="5" dirty="0">
                <a:latin typeface="+mj-lt"/>
                <a:cs typeface="Liberation Sans Narrow"/>
              </a:rPr>
              <a:t>(г.</a:t>
            </a:r>
            <a:r>
              <a:rPr sz="1600" spc="-130" dirty="0">
                <a:latin typeface="+mj-lt"/>
                <a:cs typeface="Liberation Sans Narrow"/>
              </a:rPr>
              <a:t> </a:t>
            </a:r>
            <a:r>
              <a:rPr sz="1600" spc="30" dirty="0">
                <a:latin typeface="+mj-lt"/>
                <a:cs typeface="Liberation Sans Narrow"/>
              </a:rPr>
              <a:t>Москва)</a:t>
            </a:r>
            <a:endParaRPr sz="1600" dirty="0">
              <a:latin typeface="+mj-lt"/>
              <a:cs typeface="Liberation Sans Narrow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DF6BBD0-19F9-41A2-8B2E-F55913C29F92}"/>
              </a:ext>
            </a:extLst>
          </p:cNvPr>
          <p:cNvSpPr/>
          <p:nvPr/>
        </p:nvSpPr>
        <p:spPr>
          <a:xfrm>
            <a:off x="1096739" y="1714500"/>
            <a:ext cx="1457325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D58AEA01-4000-4AE0-97E5-E71644769432}"/>
              </a:ext>
            </a:extLst>
          </p:cNvPr>
          <p:cNvSpPr txBox="1"/>
          <p:nvPr/>
        </p:nvSpPr>
        <p:spPr>
          <a:xfrm>
            <a:off x="3192523" y="3961139"/>
            <a:ext cx="2265045" cy="17395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25"/>
              </a:spcBef>
            </a:pPr>
            <a:r>
              <a:rPr lang="ru-RU" sz="1600" b="1" spc="10" dirty="0" err="1">
                <a:latin typeface="+mj-lt"/>
                <a:cs typeface="Liberation Sans Narrow"/>
              </a:rPr>
              <a:t>Мусакин</a:t>
            </a:r>
            <a:r>
              <a:rPr lang="ru-RU" sz="1600" b="1" spc="10" dirty="0">
                <a:latin typeface="+mj-lt"/>
                <a:cs typeface="Liberation Sans Narrow"/>
              </a:rPr>
              <a:t> Алексей Александрович</a:t>
            </a:r>
            <a:br>
              <a:rPr lang="ru-RU" sz="1600" b="1" spc="10" dirty="0">
                <a:latin typeface="+mj-lt"/>
                <a:cs typeface="Liberation Sans Narrow"/>
              </a:rPr>
            </a:br>
            <a:br>
              <a:rPr lang="ru-RU" sz="1600" b="1" spc="10" dirty="0">
                <a:latin typeface="+mj-lt"/>
                <a:cs typeface="Liberation Sans Narrow"/>
              </a:rPr>
            </a:br>
            <a:r>
              <a:rPr lang="ru-RU" sz="1600" b="0" i="0" dirty="0">
                <a:effectLst/>
                <a:latin typeface="+mj-lt"/>
              </a:rPr>
              <a:t>Вице-президент РГА, генеральный директор компании </a:t>
            </a:r>
            <a:r>
              <a:rPr lang="ru-RU" sz="1600" b="0" i="0" dirty="0" err="1">
                <a:effectLst/>
                <a:latin typeface="+mj-lt"/>
              </a:rPr>
              <a:t>Cronwell</a:t>
            </a:r>
            <a:r>
              <a:rPr lang="ru-RU" sz="1600" b="0" i="0" dirty="0">
                <a:effectLst/>
                <a:latin typeface="+mj-lt"/>
              </a:rPr>
              <a:t> Development</a:t>
            </a:r>
            <a:endParaRPr sz="1600" dirty="0">
              <a:latin typeface="+mj-lt"/>
              <a:cs typeface="Liberation Sans Narrow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91347D-0186-4066-9709-0E16178C1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909" y="1714500"/>
            <a:ext cx="1978274" cy="2009775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07D8665B-81AD-44CE-9EF8-981D2DC72BAD}"/>
              </a:ext>
            </a:extLst>
          </p:cNvPr>
          <p:cNvSpPr txBox="1"/>
          <p:nvPr/>
        </p:nvSpPr>
        <p:spPr>
          <a:xfrm>
            <a:off x="5256322" y="3977077"/>
            <a:ext cx="3493279" cy="20114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6075" marR="336550" indent="6985" algn="ctr">
              <a:lnSpc>
                <a:spcPct val="100000"/>
              </a:lnSpc>
              <a:spcBef>
                <a:spcPts val="125"/>
              </a:spcBef>
            </a:pPr>
            <a:r>
              <a:rPr lang="ru-RU" sz="1600" b="1" spc="15" dirty="0">
                <a:latin typeface="+mj-lt"/>
                <a:cs typeface="Liberation Sans Narrow"/>
              </a:rPr>
              <a:t>Ламшин Геннадий Андреевич</a:t>
            </a:r>
            <a:br>
              <a:rPr lang="ru-RU" sz="1600" b="1" spc="15" dirty="0">
                <a:latin typeface="+mj-lt"/>
                <a:cs typeface="Liberation Sans Narrow"/>
              </a:rPr>
            </a:br>
            <a:endParaRPr lang="ru-RU" sz="1600" b="1" spc="15" dirty="0">
              <a:latin typeface="+mj-lt"/>
              <a:cs typeface="Liberation Sans Narrow"/>
            </a:endParaRPr>
          </a:p>
          <a:p>
            <a:pPr marL="346075" marR="336550" indent="6985" algn="ctr">
              <a:lnSpc>
                <a:spcPct val="100000"/>
              </a:lnSpc>
              <a:spcBef>
                <a:spcPts val="125"/>
              </a:spcBef>
            </a:pPr>
            <a:r>
              <a:rPr lang="ru-RU" sz="1600" spc="30" dirty="0">
                <a:latin typeface="+mj-lt"/>
                <a:cs typeface="Liberation Sans Narrow"/>
              </a:rPr>
              <a:t>Президент Российской Гостиничной Ассоциации.</a:t>
            </a:r>
          </a:p>
          <a:p>
            <a:pPr marL="346075" marR="336550" indent="6985" algn="ctr">
              <a:lnSpc>
                <a:spcPct val="100000"/>
              </a:lnSpc>
              <a:spcBef>
                <a:spcPts val="125"/>
              </a:spcBef>
            </a:pPr>
            <a:r>
              <a:rPr lang="ru-RU" sz="1600" spc="30" dirty="0">
                <a:latin typeface="+mj-lt"/>
                <a:cs typeface="Liberation Sans Narrow"/>
              </a:rPr>
              <a:t>Является членом Экспертного Совета по туризму при Государственной думе Федерального собрания</a:t>
            </a:r>
            <a:endParaRPr lang="ru-RU" sz="1600" dirty="0">
              <a:latin typeface="+mj-lt"/>
              <a:cs typeface="Liberation Sans Narrow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C8D1F4-C088-4D46-B5CE-72EC8471F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784" y="1717351"/>
            <a:ext cx="1651139" cy="20069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952" y="286266"/>
            <a:ext cx="6094095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3629660" algn="l"/>
              </a:tabLst>
            </a:pPr>
            <a:r>
              <a:rPr lang="ru-RU" sz="3950" dirty="0">
                <a:solidFill>
                  <a:schemeClr val="tx1"/>
                </a:solidFill>
                <a:latin typeface="+mj-lt"/>
              </a:rPr>
              <a:t>Партнеры</a:t>
            </a:r>
            <a:endParaRPr sz="395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C8183-950C-451F-962F-DAB0D381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493200"/>
            <a:ext cx="11160000" cy="6732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F6D3F9-FA65-44F4-A18D-F87F5C2E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114" y="1951090"/>
            <a:ext cx="6487886" cy="367166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fef-sziu@ranepa.ru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ВК: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https://vk.com/sziu_ranepama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(812) 335-94-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D2D2F0AC-DB7F-4CEB-BC6B-621AB93C1BB7}"/>
              </a:ext>
            </a:extLst>
          </p:cNvPr>
          <p:cNvSpPr/>
          <p:nvPr/>
        </p:nvSpPr>
        <p:spPr>
          <a:xfrm>
            <a:off x="-884239" y="5880142"/>
            <a:ext cx="2048400" cy="2048400"/>
          </a:xfrm>
          <a:prstGeom prst="flowChartConnector">
            <a:avLst/>
          </a:prstGeom>
          <a:gradFill>
            <a:gsLst>
              <a:gs pos="0">
                <a:srgbClr val="714D9F"/>
              </a:gs>
              <a:gs pos="84000">
                <a:srgbClr val="5E2976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A1E1C389-5845-4B46-85E8-E0ACC063B8AC}"/>
              </a:ext>
            </a:extLst>
          </p:cNvPr>
          <p:cNvSpPr/>
          <p:nvPr/>
        </p:nvSpPr>
        <p:spPr>
          <a:xfrm>
            <a:off x="9893513" y="4933508"/>
            <a:ext cx="4086000" cy="4086760"/>
          </a:xfrm>
          <a:prstGeom prst="flowChartConnector">
            <a:avLst/>
          </a:prstGeom>
          <a:gradFill>
            <a:gsLst>
              <a:gs pos="0">
                <a:srgbClr val="23754B"/>
              </a:gs>
              <a:gs pos="84000">
                <a:srgbClr val="214F3B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877B5681-65AB-4D0E-B1B8-9704C48AE88E}"/>
              </a:ext>
            </a:extLst>
          </p:cNvPr>
          <p:cNvSpPr/>
          <p:nvPr/>
        </p:nvSpPr>
        <p:spPr>
          <a:xfrm>
            <a:off x="9064532" y="5914434"/>
            <a:ext cx="644400" cy="645430"/>
          </a:xfrm>
          <a:prstGeom prst="flowChartConnector">
            <a:avLst/>
          </a:prstGeom>
          <a:gradFill>
            <a:gsLst>
              <a:gs pos="0">
                <a:srgbClr val="23754B"/>
              </a:gs>
              <a:gs pos="84000">
                <a:srgbClr val="214F3B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B86C780F-9A9B-44EC-890E-6DCB43188B4D}"/>
              </a:ext>
            </a:extLst>
          </p:cNvPr>
          <p:cNvSpPr/>
          <p:nvPr/>
        </p:nvSpPr>
        <p:spPr>
          <a:xfrm>
            <a:off x="-884239" y="5858371"/>
            <a:ext cx="2048400" cy="2048400"/>
          </a:xfrm>
          <a:prstGeom prst="flowChartConnector">
            <a:avLst/>
          </a:prstGeom>
          <a:gradFill>
            <a:gsLst>
              <a:gs pos="0">
                <a:srgbClr val="23754B"/>
              </a:gs>
              <a:gs pos="84000">
                <a:srgbClr val="214F3B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696BB2-00B4-4B6E-89BE-F2F6B0DC2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000" y="1166400"/>
            <a:ext cx="4762500" cy="4762500"/>
          </a:xfrm>
          <a:prstGeom prst="rect">
            <a:avLst/>
          </a:prstGeom>
        </p:spPr>
      </p:pic>
      <p:pic>
        <p:nvPicPr>
          <p:cNvPr id="2050" name="Picture 2" descr="Бизнес-информатика | СЗИУ РАНХиГ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884" y="192449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8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169" y="2551185"/>
            <a:ext cx="5562201" cy="1165799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+mn-lt"/>
              </a:rPr>
              <a:t>Корпоративные стратегии гостиничного бизнеса</a:t>
            </a:r>
            <a:endParaRPr lang="ru-RU" sz="4000" b="1" dirty="0">
              <a:solidFill>
                <a:srgbClr val="008746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168" y="4122088"/>
            <a:ext cx="5212832" cy="9519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Гостиничное дело </a:t>
            </a:r>
            <a:r>
              <a:rPr lang="en-US" dirty="0"/>
              <a:t>- </a:t>
            </a:r>
            <a:r>
              <a:rPr lang="ru-RU" dirty="0"/>
              <a:t>43.04.03</a:t>
            </a:r>
          </a:p>
          <a:p>
            <a:pPr algn="l"/>
            <a:r>
              <a:rPr lang="ru-RU" dirty="0"/>
              <a:t>Уровень - магистратура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74" y="260504"/>
            <a:ext cx="2284526" cy="1264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6" y="245501"/>
            <a:ext cx="4132988" cy="127948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92940" y="6100200"/>
            <a:ext cx="9144000" cy="539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Санкт-Петербург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2022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EAA53F-2D8C-4F3B-9074-0106B16BB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564" y="740346"/>
            <a:ext cx="4694327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5"/>
          <p:cNvSpPr/>
          <p:nvPr/>
        </p:nvSpPr>
        <p:spPr>
          <a:xfrm>
            <a:off x="796284" y="4579840"/>
            <a:ext cx="1711850" cy="3673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808080"/>
                </a:solidFill>
                <a:ea typeface="DejaVu Sans"/>
              </a:rPr>
              <a:t>заочная</a:t>
            </a:r>
            <a:r>
              <a:rPr lang="en-US" sz="1600" spc="-1" dirty="0">
                <a:solidFill>
                  <a:srgbClr val="808080"/>
                </a:solidFill>
                <a:ea typeface="DejaVu Sans"/>
              </a:rPr>
              <a:t> / </a:t>
            </a:r>
            <a:r>
              <a:rPr lang="ru-RU" sz="1600" spc="-1" dirty="0">
                <a:solidFill>
                  <a:srgbClr val="808080"/>
                </a:solidFill>
                <a:ea typeface="DejaVu Sans"/>
              </a:rPr>
              <a:t>очная </a:t>
            </a:r>
            <a:endParaRPr lang="ru-RU" sz="1600" spc="-1" dirty="0"/>
          </a:p>
        </p:txBody>
      </p:sp>
      <p:sp>
        <p:nvSpPr>
          <p:cNvPr id="311" name="CustomShape 6"/>
          <p:cNvSpPr/>
          <p:nvPr/>
        </p:nvSpPr>
        <p:spPr>
          <a:xfrm>
            <a:off x="477645" y="4294240"/>
            <a:ext cx="2345280" cy="376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b="1" spc="-1" dirty="0">
                <a:solidFill>
                  <a:srgbClr val="808080"/>
                </a:solidFill>
                <a:ea typeface="DejaVu Sans"/>
              </a:rPr>
              <a:t>Форма обучения</a:t>
            </a:r>
            <a:endParaRPr lang="ru-RU" sz="1600" b="1" spc="-1" dirty="0"/>
          </a:p>
        </p:txBody>
      </p:sp>
      <p:sp>
        <p:nvSpPr>
          <p:cNvPr id="312" name="CustomShape 7"/>
          <p:cNvSpPr/>
          <p:nvPr/>
        </p:nvSpPr>
        <p:spPr>
          <a:xfrm>
            <a:off x="3979844" y="4563520"/>
            <a:ext cx="1252172" cy="3673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808080"/>
                </a:solidFill>
                <a:ea typeface="DejaVu Sans"/>
              </a:rPr>
              <a:t>2 </a:t>
            </a:r>
            <a:r>
              <a:rPr lang="en-US" sz="1600" spc="-1" dirty="0">
                <a:solidFill>
                  <a:srgbClr val="808080"/>
                </a:solidFill>
                <a:ea typeface="DejaVu Sans"/>
              </a:rPr>
              <a:t>/ </a:t>
            </a:r>
            <a:r>
              <a:rPr lang="ru-RU" sz="1600" spc="-1" dirty="0">
                <a:solidFill>
                  <a:srgbClr val="808080"/>
                </a:solidFill>
                <a:ea typeface="DejaVu Sans"/>
              </a:rPr>
              <a:t>2,5 года</a:t>
            </a:r>
            <a:endParaRPr lang="ru-RU" sz="1600" spc="-1" dirty="0"/>
          </a:p>
        </p:txBody>
      </p:sp>
      <p:sp>
        <p:nvSpPr>
          <p:cNvPr id="313" name="CustomShape 8"/>
          <p:cNvSpPr/>
          <p:nvPr/>
        </p:nvSpPr>
        <p:spPr>
          <a:xfrm>
            <a:off x="3055529" y="4294240"/>
            <a:ext cx="3041280" cy="376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b="1" spc="-1" dirty="0">
                <a:solidFill>
                  <a:srgbClr val="808080"/>
                </a:solidFill>
                <a:ea typeface="DejaVu Sans"/>
              </a:rPr>
              <a:t>Продолжительность обучения</a:t>
            </a:r>
            <a:endParaRPr lang="ru-RU" sz="1600" b="1" spc="-1" dirty="0"/>
          </a:p>
        </p:txBody>
      </p:sp>
      <p:sp>
        <p:nvSpPr>
          <p:cNvPr id="314" name="CustomShape 9"/>
          <p:cNvSpPr/>
          <p:nvPr/>
        </p:nvSpPr>
        <p:spPr>
          <a:xfrm>
            <a:off x="5832037" y="4520687"/>
            <a:ext cx="44160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0"/>
          <p:cNvSpPr/>
          <p:nvPr/>
        </p:nvSpPr>
        <p:spPr>
          <a:xfrm>
            <a:off x="6454963" y="4291307"/>
            <a:ext cx="2345280" cy="6136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808080"/>
                </a:solidFill>
                <a:ea typeface="DejaVu Sans"/>
              </a:rPr>
              <a:t>Количество мест:</a:t>
            </a:r>
            <a:br>
              <a:rPr lang="ru-RU" sz="1600" b="1" spc="-1" dirty="0">
                <a:solidFill>
                  <a:srgbClr val="808080"/>
                </a:solidFill>
                <a:ea typeface="DejaVu Sans"/>
              </a:rPr>
            </a:br>
            <a:r>
              <a:rPr lang="ru-RU" sz="1600" spc="-1" dirty="0">
                <a:solidFill>
                  <a:srgbClr val="808080"/>
                </a:solidFill>
                <a:ea typeface="DejaVu Sans"/>
              </a:rPr>
              <a:t>25</a:t>
            </a:r>
            <a:endParaRPr lang="ru-RU" sz="1600" spc="-1" dirty="0"/>
          </a:p>
        </p:txBody>
      </p:sp>
      <p:sp>
        <p:nvSpPr>
          <p:cNvPr id="306" name="CustomShape 1"/>
          <p:cNvSpPr/>
          <p:nvPr/>
        </p:nvSpPr>
        <p:spPr>
          <a:xfrm>
            <a:off x="484837" y="2581866"/>
            <a:ext cx="2345280" cy="1415520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 w="11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1" name="Group 16"/>
          <p:cNvGrpSpPr/>
          <p:nvPr/>
        </p:nvGrpSpPr>
        <p:grpSpPr>
          <a:xfrm>
            <a:off x="1343637" y="3079220"/>
            <a:ext cx="631200" cy="480960"/>
            <a:chOff x="582120" y="1974240"/>
            <a:chExt cx="473400" cy="360720"/>
          </a:xfrm>
        </p:grpSpPr>
        <p:sp>
          <p:nvSpPr>
            <p:cNvPr id="322" name="CustomShape 17"/>
            <p:cNvSpPr/>
            <p:nvPr/>
          </p:nvSpPr>
          <p:spPr>
            <a:xfrm>
              <a:off x="637920" y="1974240"/>
              <a:ext cx="164880" cy="342720"/>
            </a:xfrm>
            <a:custGeom>
              <a:avLst/>
              <a:gdLst/>
              <a:ahLst/>
              <a:cxnLst/>
              <a:rect l="l" t="t" r="r" b="b"/>
              <a:pathLst>
                <a:path w="1349" h="2762">
                  <a:moveTo>
                    <a:pt x="136" y="0"/>
                  </a:moveTo>
                  <a:lnTo>
                    <a:pt x="136" y="0"/>
                  </a:lnTo>
                  <a:lnTo>
                    <a:pt x="181" y="0"/>
                  </a:lnTo>
                  <a:lnTo>
                    <a:pt x="228" y="2"/>
                  </a:lnTo>
                  <a:lnTo>
                    <a:pt x="279" y="5"/>
                  </a:lnTo>
                  <a:lnTo>
                    <a:pt x="331" y="9"/>
                  </a:lnTo>
                  <a:lnTo>
                    <a:pt x="386" y="16"/>
                  </a:lnTo>
                  <a:lnTo>
                    <a:pt x="443" y="23"/>
                  </a:lnTo>
                  <a:lnTo>
                    <a:pt x="500" y="33"/>
                  </a:lnTo>
                  <a:lnTo>
                    <a:pt x="559" y="46"/>
                  </a:lnTo>
                  <a:lnTo>
                    <a:pt x="619" y="60"/>
                  </a:lnTo>
                  <a:lnTo>
                    <a:pt x="679" y="77"/>
                  </a:lnTo>
                  <a:lnTo>
                    <a:pt x="739" y="98"/>
                  </a:lnTo>
                  <a:lnTo>
                    <a:pt x="800" y="121"/>
                  </a:lnTo>
                  <a:lnTo>
                    <a:pt x="859" y="146"/>
                  </a:lnTo>
                  <a:lnTo>
                    <a:pt x="919" y="177"/>
                  </a:lnTo>
                  <a:lnTo>
                    <a:pt x="976" y="210"/>
                  </a:lnTo>
                  <a:lnTo>
                    <a:pt x="1033" y="247"/>
                  </a:lnTo>
                  <a:lnTo>
                    <a:pt x="1088" y="287"/>
                  </a:lnTo>
                  <a:lnTo>
                    <a:pt x="1142" y="332"/>
                  </a:lnTo>
                  <a:lnTo>
                    <a:pt x="1193" y="382"/>
                  </a:lnTo>
                  <a:lnTo>
                    <a:pt x="1241" y="436"/>
                  </a:lnTo>
                  <a:lnTo>
                    <a:pt x="1288" y="494"/>
                  </a:lnTo>
                  <a:lnTo>
                    <a:pt x="1330" y="557"/>
                  </a:lnTo>
                  <a:lnTo>
                    <a:pt x="1339" y="579"/>
                  </a:lnTo>
                  <a:lnTo>
                    <a:pt x="1346" y="602"/>
                  </a:lnTo>
                  <a:lnTo>
                    <a:pt x="1349" y="627"/>
                  </a:lnTo>
                  <a:lnTo>
                    <a:pt x="1349" y="2762"/>
                  </a:lnTo>
                  <a:lnTo>
                    <a:pt x="1286" y="2701"/>
                  </a:lnTo>
                  <a:lnTo>
                    <a:pt x="1221" y="2645"/>
                  </a:lnTo>
                  <a:lnTo>
                    <a:pt x="1154" y="2596"/>
                  </a:lnTo>
                  <a:lnTo>
                    <a:pt x="1085" y="2551"/>
                  </a:lnTo>
                  <a:lnTo>
                    <a:pt x="1013" y="2511"/>
                  </a:lnTo>
                  <a:lnTo>
                    <a:pt x="942" y="2476"/>
                  </a:lnTo>
                  <a:lnTo>
                    <a:pt x="869" y="2444"/>
                  </a:lnTo>
                  <a:lnTo>
                    <a:pt x="796" y="2417"/>
                  </a:lnTo>
                  <a:lnTo>
                    <a:pt x="724" y="2394"/>
                  </a:lnTo>
                  <a:lnTo>
                    <a:pt x="651" y="2374"/>
                  </a:lnTo>
                  <a:lnTo>
                    <a:pt x="580" y="2358"/>
                  </a:lnTo>
                  <a:lnTo>
                    <a:pt x="509" y="2344"/>
                  </a:lnTo>
                  <a:lnTo>
                    <a:pt x="441" y="2334"/>
                  </a:lnTo>
                  <a:lnTo>
                    <a:pt x="375" y="2325"/>
                  </a:lnTo>
                  <a:lnTo>
                    <a:pt x="311" y="2319"/>
                  </a:lnTo>
                  <a:lnTo>
                    <a:pt x="249" y="2315"/>
                  </a:lnTo>
                  <a:lnTo>
                    <a:pt x="191" y="2313"/>
                  </a:lnTo>
                  <a:lnTo>
                    <a:pt x="136" y="2312"/>
                  </a:lnTo>
                  <a:lnTo>
                    <a:pt x="105" y="2308"/>
                  </a:lnTo>
                  <a:lnTo>
                    <a:pt x="77" y="2298"/>
                  </a:lnTo>
                  <a:lnTo>
                    <a:pt x="52" y="2282"/>
                  </a:lnTo>
                  <a:lnTo>
                    <a:pt x="30" y="2261"/>
                  </a:lnTo>
                  <a:lnTo>
                    <a:pt x="14" y="2235"/>
                  </a:lnTo>
                  <a:lnTo>
                    <a:pt x="5" y="2208"/>
                  </a:lnTo>
                  <a:lnTo>
                    <a:pt x="0" y="2177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0" y="39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18"/>
            <p:cNvSpPr/>
            <p:nvPr/>
          </p:nvSpPr>
          <p:spPr>
            <a:xfrm>
              <a:off x="834480" y="1974240"/>
              <a:ext cx="164880" cy="342720"/>
            </a:xfrm>
            <a:custGeom>
              <a:avLst/>
              <a:gdLst/>
              <a:ahLst/>
              <a:cxnLst/>
              <a:rect l="l" t="t" r="r" b="b"/>
              <a:pathLst>
                <a:path w="1347" h="2762">
                  <a:moveTo>
                    <a:pt x="1211" y="0"/>
                  </a:moveTo>
                  <a:lnTo>
                    <a:pt x="1212" y="0"/>
                  </a:lnTo>
                  <a:lnTo>
                    <a:pt x="1239" y="2"/>
                  </a:lnTo>
                  <a:lnTo>
                    <a:pt x="1263" y="10"/>
                  </a:lnTo>
                  <a:lnTo>
                    <a:pt x="1287" y="22"/>
                  </a:lnTo>
                  <a:lnTo>
                    <a:pt x="1307" y="39"/>
                  </a:lnTo>
                  <a:lnTo>
                    <a:pt x="1324" y="60"/>
                  </a:lnTo>
                  <a:lnTo>
                    <a:pt x="1337" y="83"/>
                  </a:lnTo>
                  <a:lnTo>
                    <a:pt x="1345" y="110"/>
                  </a:lnTo>
                  <a:lnTo>
                    <a:pt x="1347" y="136"/>
                  </a:lnTo>
                  <a:lnTo>
                    <a:pt x="1347" y="2177"/>
                  </a:lnTo>
                  <a:lnTo>
                    <a:pt x="1344" y="2207"/>
                  </a:lnTo>
                  <a:lnTo>
                    <a:pt x="1333" y="2235"/>
                  </a:lnTo>
                  <a:lnTo>
                    <a:pt x="1317" y="2261"/>
                  </a:lnTo>
                  <a:lnTo>
                    <a:pt x="1296" y="2282"/>
                  </a:lnTo>
                  <a:lnTo>
                    <a:pt x="1271" y="2298"/>
                  </a:lnTo>
                  <a:lnTo>
                    <a:pt x="1242" y="2308"/>
                  </a:lnTo>
                  <a:lnTo>
                    <a:pt x="1211" y="2312"/>
                  </a:lnTo>
                  <a:lnTo>
                    <a:pt x="1157" y="2313"/>
                  </a:lnTo>
                  <a:lnTo>
                    <a:pt x="1098" y="2315"/>
                  </a:lnTo>
                  <a:lnTo>
                    <a:pt x="1037" y="2319"/>
                  </a:lnTo>
                  <a:lnTo>
                    <a:pt x="972" y="2325"/>
                  </a:lnTo>
                  <a:lnTo>
                    <a:pt x="907" y="2334"/>
                  </a:lnTo>
                  <a:lnTo>
                    <a:pt x="838" y="2344"/>
                  </a:lnTo>
                  <a:lnTo>
                    <a:pt x="767" y="2358"/>
                  </a:lnTo>
                  <a:lnTo>
                    <a:pt x="696" y="2374"/>
                  </a:lnTo>
                  <a:lnTo>
                    <a:pt x="623" y="2394"/>
                  </a:lnTo>
                  <a:lnTo>
                    <a:pt x="551" y="2417"/>
                  </a:lnTo>
                  <a:lnTo>
                    <a:pt x="478" y="2444"/>
                  </a:lnTo>
                  <a:lnTo>
                    <a:pt x="405" y="2476"/>
                  </a:lnTo>
                  <a:lnTo>
                    <a:pt x="334" y="2510"/>
                  </a:lnTo>
                  <a:lnTo>
                    <a:pt x="264" y="2551"/>
                  </a:lnTo>
                  <a:lnTo>
                    <a:pt x="194" y="2596"/>
                  </a:lnTo>
                  <a:lnTo>
                    <a:pt x="126" y="2645"/>
                  </a:lnTo>
                  <a:lnTo>
                    <a:pt x="62" y="2701"/>
                  </a:lnTo>
                  <a:lnTo>
                    <a:pt x="0" y="2762"/>
                  </a:lnTo>
                  <a:lnTo>
                    <a:pt x="0" y="627"/>
                  </a:lnTo>
                  <a:lnTo>
                    <a:pt x="2" y="602"/>
                  </a:lnTo>
                  <a:lnTo>
                    <a:pt x="8" y="579"/>
                  </a:lnTo>
                  <a:lnTo>
                    <a:pt x="18" y="557"/>
                  </a:lnTo>
                  <a:lnTo>
                    <a:pt x="61" y="494"/>
                  </a:lnTo>
                  <a:lnTo>
                    <a:pt x="107" y="436"/>
                  </a:lnTo>
                  <a:lnTo>
                    <a:pt x="155" y="382"/>
                  </a:lnTo>
                  <a:lnTo>
                    <a:pt x="206" y="332"/>
                  </a:lnTo>
                  <a:lnTo>
                    <a:pt x="259" y="287"/>
                  </a:lnTo>
                  <a:lnTo>
                    <a:pt x="314" y="247"/>
                  </a:lnTo>
                  <a:lnTo>
                    <a:pt x="371" y="210"/>
                  </a:lnTo>
                  <a:lnTo>
                    <a:pt x="430" y="177"/>
                  </a:lnTo>
                  <a:lnTo>
                    <a:pt x="488" y="146"/>
                  </a:lnTo>
                  <a:lnTo>
                    <a:pt x="548" y="121"/>
                  </a:lnTo>
                  <a:lnTo>
                    <a:pt x="608" y="98"/>
                  </a:lnTo>
                  <a:lnTo>
                    <a:pt x="669" y="77"/>
                  </a:lnTo>
                  <a:lnTo>
                    <a:pt x="729" y="60"/>
                  </a:lnTo>
                  <a:lnTo>
                    <a:pt x="789" y="46"/>
                  </a:lnTo>
                  <a:lnTo>
                    <a:pt x="848" y="33"/>
                  </a:lnTo>
                  <a:lnTo>
                    <a:pt x="906" y="23"/>
                  </a:lnTo>
                  <a:lnTo>
                    <a:pt x="962" y="16"/>
                  </a:lnTo>
                  <a:lnTo>
                    <a:pt x="1016" y="9"/>
                  </a:lnTo>
                  <a:lnTo>
                    <a:pt x="1069" y="5"/>
                  </a:lnTo>
                  <a:lnTo>
                    <a:pt x="1119" y="2"/>
                  </a:lnTo>
                  <a:lnTo>
                    <a:pt x="1167" y="0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19"/>
            <p:cNvSpPr/>
            <p:nvPr/>
          </p:nvSpPr>
          <p:spPr>
            <a:xfrm>
              <a:off x="858240" y="2033640"/>
              <a:ext cx="197280" cy="301320"/>
            </a:xfrm>
            <a:custGeom>
              <a:avLst/>
              <a:gdLst/>
              <a:ahLst/>
              <a:cxnLst/>
              <a:rect l="l" t="t" r="r" b="b"/>
              <a:pathLst>
                <a:path w="1605" h="2434">
                  <a:moveTo>
                    <a:pt x="1371" y="0"/>
                  </a:moveTo>
                  <a:lnTo>
                    <a:pt x="1470" y="0"/>
                  </a:lnTo>
                  <a:lnTo>
                    <a:pt x="1501" y="3"/>
                  </a:lnTo>
                  <a:lnTo>
                    <a:pt x="1529" y="14"/>
                  </a:lnTo>
                  <a:lnTo>
                    <a:pt x="1554" y="30"/>
                  </a:lnTo>
                  <a:lnTo>
                    <a:pt x="1576" y="51"/>
                  </a:lnTo>
                  <a:lnTo>
                    <a:pt x="1591" y="76"/>
                  </a:lnTo>
                  <a:lnTo>
                    <a:pt x="1602" y="104"/>
                  </a:lnTo>
                  <a:lnTo>
                    <a:pt x="1605" y="135"/>
                  </a:lnTo>
                  <a:lnTo>
                    <a:pt x="1605" y="2298"/>
                  </a:lnTo>
                  <a:lnTo>
                    <a:pt x="1604" y="2322"/>
                  </a:lnTo>
                  <a:lnTo>
                    <a:pt x="1597" y="2345"/>
                  </a:lnTo>
                  <a:lnTo>
                    <a:pt x="1587" y="2367"/>
                  </a:lnTo>
                  <a:lnTo>
                    <a:pt x="1573" y="2387"/>
                  </a:lnTo>
                  <a:lnTo>
                    <a:pt x="1554" y="2404"/>
                  </a:lnTo>
                  <a:lnTo>
                    <a:pt x="1534" y="2418"/>
                  </a:lnTo>
                  <a:lnTo>
                    <a:pt x="1512" y="2427"/>
                  </a:lnTo>
                  <a:lnTo>
                    <a:pt x="1488" y="2433"/>
                  </a:lnTo>
                  <a:lnTo>
                    <a:pt x="1463" y="2434"/>
                  </a:lnTo>
                  <a:lnTo>
                    <a:pt x="1439" y="2430"/>
                  </a:lnTo>
                  <a:lnTo>
                    <a:pt x="1360" y="2413"/>
                  </a:lnTo>
                  <a:lnTo>
                    <a:pt x="1273" y="2396"/>
                  </a:lnTo>
                  <a:lnTo>
                    <a:pt x="1179" y="2380"/>
                  </a:lnTo>
                  <a:lnTo>
                    <a:pt x="1077" y="2365"/>
                  </a:lnTo>
                  <a:lnTo>
                    <a:pt x="970" y="2352"/>
                  </a:lnTo>
                  <a:lnTo>
                    <a:pt x="858" y="2343"/>
                  </a:lnTo>
                  <a:lnTo>
                    <a:pt x="743" y="2336"/>
                  </a:lnTo>
                  <a:lnTo>
                    <a:pt x="623" y="2333"/>
                  </a:lnTo>
                  <a:lnTo>
                    <a:pt x="501" y="2336"/>
                  </a:lnTo>
                  <a:lnTo>
                    <a:pt x="377" y="2343"/>
                  </a:lnTo>
                  <a:lnTo>
                    <a:pt x="252" y="2355"/>
                  </a:lnTo>
                  <a:lnTo>
                    <a:pt x="126" y="2375"/>
                  </a:lnTo>
                  <a:lnTo>
                    <a:pt x="0" y="2403"/>
                  </a:lnTo>
                  <a:lnTo>
                    <a:pt x="60" y="2350"/>
                  </a:lnTo>
                  <a:lnTo>
                    <a:pt x="124" y="2302"/>
                  </a:lnTo>
                  <a:lnTo>
                    <a:pt x="188" y="2260"/>
                  </a:lnTo>
                  <a:lnTo>
                    <a:pt x="255" y="2223"/>
                  </a:lnTo>
                  <a:lnTo>
                    <a:pt x="323" y="2190"/>
                  </a:lnTo>
                  <a:lnTo>
                    <a:pt x="391" y="2161"/>
                  </a:lnTo>
                  <a:lnTo>
                    <a:pt x="460" y="2137"/>
                  </a:lnTo>
                  <a:lnTo>
                    <a:pt x="530" y="2116"/>
                  </a:lnTo>
                  <a:lnTo>
                    <a:pt x="598" y="2099"/>
                  </a:lnTo>
                  <a:lnTo>
                    <a:pt x="666" y="2085"/>
                  </a:lnTo>
                  <a:lnTo>
                    <a:pt x="731" y="2074"/>
                  </a:lnTo>
                  <a:lnTo>
                    <a:pt x="796" y="2066"/>
                  </a:lnTo>
                  <a:lnTo>
                    <a:pt x="857" y="2060"/>
                  </a:lnTo>
                  <a:lnTo>
                    <a:pt x="917" y="2055"/>
                  </a:lnTo>
                  <a:lnTo>
                    <a:pt x="972" y="2053"/>
                  </a:lnTo>
                  <a:lnTo>
                    <a:pt x="1024" y="2052"/>
                  </a:lnTo>
                  <a:lnTo>
                    <a:pt x="1071" y="2050"/>
                  </a:lnTo>
                  <a:lnTo>
                    <a:pt x="1116" y="2040"/>
                  </a:lnTo>
                  <a:lnTo>
                    <a:pt x="1159" y="2025"/>
                  </a:lnTo>
                  <a:lnTo>
                    <a:pt x="1199" y="2005"/>
                  </a:lnTo>
                  <a:lnTo>
                    <a:pt x="1236" y="1979"/>
                  </a:lnTo>
                  <a:lnTo>
                    <a:pt x="1270" y="1950"/>
                  </a:lnTo>
                  <a:lnTo>
                    <a:pt x="1298" y="1917"/>
                  </a:lnTo>
                  <a:lnTo>
                    <a:pt x="1324" y="1880"/>
                  </a:lnTo>
                  <a:lnTo>
                    <a:pt x="1343" y="1839"/>
                  </a:lnTo>
                  <a:lnTo>
                    <a:pt x="1358" y="1797"/>
                  </a:lnTo>
                  <a:lnTo>
                    <a:pt x="1368" y="1752"/>
                  </a:lnTo>
                  <a:lnTo>
                    <a:pt x="1371" y="1706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20"/>
            <p:cNvSpPr/>
            <p:nvPr/>
          </p:nvSpPr>
          <p:spPr>
            <a:xfrm>
              <a:off x="582120" y="2033640"/>
              <a:ext cx="196920" cy="301320"/>
            </a:xfrm>
            <a:custGeom>
              <a:avLst/>
              <a:gdLst/>
              <a:ahLst/>
              <a:cxnLst/>
              <a:rect l="l" t="t" r="r" b="b"/>
              <a:pathLst>
                <a:path w="1605" h="2434">
                  <a:moveTo>
                    <a:pt x="136" y="0"/>
                  </a:moveTo>
                  <a:lnTo>
                    <a:pt x="234" y="0"/>
                  </a:lnTo>
                  <a:lnTo>
                    <a:pt x="234" y="1706"/>
                  </a:lnTo>
                  <a:lnTo>
                    <a:pt x="237" y="1752"/>
                  </a:lnTo>
                  <a:lnTo>
                    <a:pt x="247" y="1797"/>
                  </a:lnTo>
                  <a:lnTo>
                    <a:pt x="262" y="1839"/>
                  </a:lnTo>
                  <a:lnTo>
                    <a:pt x="281" y="1880"/>
                  </a:lnTo>
                  <a:lnTo>
                    <a:pt x="307" y="1917"/>
                  </a:lnTo>
                  <a:lnTo>
                    <a:pt x="335" y="1950"/>
                  </a:lnTo>
                  <a:lnTo>
                    <a:pt x="369" y="1979"/>
                  </a:lnTo>
                  <a:lnTo>
                    <a:pt x="406" y="2005"/>
                  </a:lnTo>
                  <a:lnTo>
                    <a:pt x="446" y="2025"/>
                  </a:lnTo>
                  <a:lnTo>
                    <a:pt x="489" y="2040"/>
                  </a:lnTo>
                  <a:lnTo>
                    <a:pt x="534" y="2050"/>
                  </a:lnTo>
                  <a:lnTo>
                    <a:pt x="581" y="2052"/>
                  </a:lnTo>
                  <a:lnTo>
                    <a:pt x="633" y="2053"/>
                  </a:lnTo>
                  <a:lnTo>
                    <a:pt x="689" y="2055"/>
                  </a:lnTo>
                  <a:lnTo>
                    <a:pt x="748" y="2060"/>
                  </a:lnTo>
                  <a:lnTo>
                    <a:pt x="810" y="2066"/>
                  </a:lnTo>
                  <a:lnTo>
                    <a:pt x="874" y="2074"/>
                  </a:lnTo>
                  <a:lnTo>
                    <a:pt x="941" y="2085"/>
                  </a:lnTo>
                  <a:lnTo>
                    <a:pt x="1007" y="2099"/>
                  </a:lnTo>
                  <a:lnTo>
                    <a:pt x="1075" y="2116"/>
                  </a:lnTo>
                  <a:lnTo>
                    <a:pt x="1145" y="2137"/>
                  </a:lnTo>
                  <a:lnTo>
                    <a:pt x="1214" y="2161"/>
                  </a:lnTo>
                  <a:lnTo>
                    <a:pt x="1283" y="2189"/>
                  </a:lnTo>
                  <a:lnTo>
                    <a:pt x="1351" y="2223"/>
                  </a:lnTo>
                  <a:lnTo>
                    <a:pt x="1417" y="2260"/>
                  </a:lnTo>
                  <a:lnTo>
                    <a:pt x="1482" y="2302"/>
                  </a:lnTo>
                  <a:lnTo>
                    <a:pt x="1545" y="2350"/>
                  </a:lnTo>
                  <a:lnTo>
                    <a:pt x="1605" y="2403"/>
                  </a:lnTo>
                  <a:lnTo>
                    <a:pt x="1479" y="2375"/>
                  </a:lnTo>
                  <a:lnTo>
                    <a:pt x="1353" y="2355"/>
                  </a:lnTo>
                  <a:lnTo>
                    <a:pt x="1229" y="2343"/>
                  </a:lnTo>
                  <a:lnTo>
                    <a:pt x="1104" y="2336"/>
                  </a:lnTo>
                  <a:lnTo>
                    <a:pt x="982" y="2333"/>
                  </a:lnTo>
                  <a:lnTo>
                    <a:pt x="863" y="2336"/>
                  </a:lnTo>
                  <a:lnTo>
                    <a:pt x="747" y="2343"/>
                  </a:lnTo>
                  <a:lnTo>
                    <a:pt x="635" y="2352"/>
                  </a:lnTo>
                  <a:lnTo>
                    <a:pt x="529" y="2365"/>
                  </a:lnTo>
                  <a:lnTo>
                    <a:pt x="428" y="2380"/>
                  </a:lnTo>
                  <a:lnTo>
                    <a:pt x="333" y="2396"/>
                  </a:lnTo>
                  <a:lnTo>
                    <a:pt x="246" y="2413"/>
                  </a:lnTo>
                  <a:lnTo>
                    <a:pt x="166" y="2430"/>
                  </a:lnTo>
                  <a:lnTo>
                    <a:pt x="142" y="2434"/>
                  </a:lnTo>
                  <a:lnTo>
                    <a:pt x="118" y="2433"/>
                  </a:lnTo>
                  <a:lnTo>
                    <a:pt x="93" y="2427"/>
                  </a:lnTo>
                  <a:lnTo>
                    <a:pt x="71" y="2418"/>
                  </a:lnTo>
                  <a:lnTo>
                    <a:pt x="51" y="2404"/>
                  </a:lnTo>
                  <a:lnTo>
                    <a:pt x="33" y="2387"/>
                  </a:lnTo>
                  <a:lnTo>
                    <a:pt x="20" y="2367"/>
                  </a:lnTo>
                  <a:lnTo>
                    <a:pt x="8" y="2345"/>
                  </a:lnTo>
                  <a:lnTo>
                    <a:pt x="2" y="2322"/>
                  </a:lnTo>
                  <a:lnTo>
                    <a:pt x="0" y="2298"/>
                  </a:lnTo>
                  <a:lnTo>
                    <a:pt x="0" y="135"/>
                  </a:lnTo>
                  <a:lnTo>
                    <a:pt x="3" y="104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1" y="30"/>
                  </a:lnTo>
                  <a:lnTo>
                    <a:pt x="76" y="14"/>
                  </a:lnTo>
                  <a:lnTo>
                    <a:pt x="105" y="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7" name="CustomShape 2"/>
          <p:cNvSpPr/>
          <p:nvPr/>
        </p:nvSpPr>
        <p:spPr>
          <a:xfrm>
            <a:off x="3420517" y="2591127"/>
            <a:ext cx="2345280" cy="1415326"/>
          </a:xfrm>
          <a:prstGeom prst="rect">
            <a:avLst/>
          </a:prstGeom>
          <a:solidFill>
            <a:schemeClr val="accent6">
              <a:alpha val="90000"/>
            </a:schemeClr>
          </a:solidFill>
          <a:ln w="11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6" name="Group 21"/>
          <p:cNvGrpSpPr/>
          <p:nvPr/>
        </p:nvGrpSpPr>
        <p:grpSpPr>
          <a:xfrm>
            <a:off x="4351237" y="3079220"/>
            <a:ext cx="468960" cy="488573"/>
            <a:chOff x="2462040" y="1968840"/>
            <a:chExt cx="351720" cy="366480"/>
          </a:xfrm>
        </p:grpSpPr>
        <p:sp>
          <p:nvSpPr>
            <p:cNvPr id="327" name="CustomShape 22"/>
            <p:cNvSpPr/>
            <p:nvPr/>
          </p:nvSpPr>
          <p:spPr>
            <a:xfrm>
              <a:off x="2462040" y="1968840"/>
              <a:ext cx="351720" cy="366480"/>
            </a:xfrm>
            <a:custGeom>
              <a:avLst/>
              <a:gdLst/>
              <a:ahLst/>
              <a:cxnLst/>
              <a:rect l="l" t="t" r="r" b="b"/>
              <a:pathLst>
                <a:path w="3213" h="3344">
                  <a:moveTo>
                    <a:pt x="1640" y="0"/>
                  </a:moveTo>
                  <a:lnTo>
                    <a:pt x="1640" y="0"/>
                  </a:lnTo>
                  <a:lnTo>
                    <a:pt x="1735" y="2"/>
                  </a:lnTo>
                  <a:lnTo>
                    <a:pt x="1830" y="11"/>
                  </a:lnTo>
                  <a:lnTo>
                    <a:pt x="1923" y="25"/>
                  </a:lnTo>
                  <a:lnTo>
                    <a:pt x="2016" y="44"/>
                  </a:lnTo>
                  <a:lnTo>
                    <a:pt x="2106" y="69"/>
                  </a:lnTo>
                  <a:lnTo>
                    <a:pt x="2194" y="99"/>
                  </a:lnTo>
                  <a:lnTo>
                    <a:pt x="2281" y="133"/>
                  </a:lnTo>
                  <a:lnTo>
                    <a:pt x="2365" y="173"/>
                  </a:lnTo>
                  <a:lnTo>
                    <a:pt x="2446" y="217"/>
                  </a:lnTo>
                  <a:lnTo>
                    <a:pt x="2525" y="266"/>
                  </a:lnTo>
                  <a:lnTo>
                    <a:pt x="2601" y="319"/>
                  </a:lnTo>
                  <a:lnTo>
                    <a:pt x="2675" y="378"/>
                  </a:lnTo>
                  <a:lnTo>
                    <a:pt x="2744" y="439"/>
                  </a:lnTo>
                  <a:lnTo>
                    <a:pt x="2811" y="506"/>
                  </a:lnTo>
                  <a:lnTo>
                    <a:pt x="2874" y="576"/>
                  </a:lnTo>
                  <a:lnTo>
                    <a:pt x="3213" y="345"/>
                  </a:lnTo>
                  <a:lnTo>
                    <a:pt x="3165" y="1432"/>
                  </a:lnTo>
                  <a:lnTo>
                    <a:pt x="2161" y="1065"/>
                  </a:lnTo>
                  <a:lnTo>
                    <a:pt x="2492" y="839"/>
                  </a:lnTo>
                  <a:lnTo>
                    <a:pt x="2435" y="782"/>
                  </a:lnTo>
                  <a:lnTo>
                    <a:pt x="2373" y="729"/>
                  </a:lnTo>
                  <a:lnTo>
                    <a:pt x="2310" y="680"/>
                  </a:lnTo>
                  <a:lnTo>
                    <a:pt x="2243" y="637"/>
                  </a:lnTo>
                  <a:lnTo>
                    <a:pt x="2175" y="597"/>
                  </a:lnTo>
                  <a:lnTo>
                    <a:pt x="2103" y="563"/>
                  </a:lnTo>
                  <a:lnTo>
                    <a:pt x="2029" y="534"/>
                  </a:lnTo>
                  <a:lnTo>
                    <a:pt x="1954" y="509"/>
                  </a:lnTo>
                  <a:lnTo>
                    <a:pt x="1878" y="490"/>
                  </a:lnTo>
                  <a:lnTo>
                    <a:pt x="1799" y="475"/>
                  </a:lnTo>
                  <a:lnTo>
                    <a:pt x="1720" y="467"/>
                  </a:lnTo>
                  <a:lnTo>
                    <a:pt x="1640" y="465"/>
                  </a:lnTo>
                  <a:lnTo>
                    <a:pt x="1551" y="468"/>
                  </a:lnTo>
                  <a:lnTo>
                    <a:pt x="1465" y="477"/>
                  </a:lnTo>
                  <a:lnTo>
                    <a:pt x="1380" y="493"/>
                  </a:lnTo>
                  <a:lnTo>
                    <a:pt x="1298" y="516"/>
                  </a:lnTo>
                  <a:lnTo>
                    <a:pt x="1218" y="543"/>
                  </a:lnTo>
                  <a:lnTo>
                    <a:pt x="1141" y="577"/>
                  </a:lnTo>
                  <a:lnTo>
                    <a:pt x="1067" y="615"/>
                  </a:lnTo>
                  <a:lnTo>
                    <a:pt x="995" y="659"/>
                  </a:lnTo>
                  <a:lnTo>
                    <a:pt x="928" y="708"/>
                  </a:lnTo>
                  <a:lnTo>
                    <a:pt x="863" y="761"/>
                  </a:lnTo>
                  <a:lnTo>
                    <a:pt x="803" y="819"/>
                  </a:lnTo>
                  <a:lnTo>
                    <a:pt x="747" y="881"/>
                  </a:lnTo>
                  <a:lnTo>
                    <a:pt x="695" y="945"/>
                  </a:lnTo>
                  <a:lnTo>
                    <a:pt x="647" y="1015"/>
                  </a:lnTo>
                  <a:lnTo>
                    <a:pt x="605" y="1087"/>
                  </a:lnTo>
                  <a:lnTo>
                    <a:pt x="566" y="1164"/>
                  </a:lnTo>
                  <a:lnTo>
                    <a:pt x="534" y="1242"/>
                  </a:lnTo>
                  <a:lnTo>
                    <a:pt x="507" y="1324"/>
                  </a:lnTo>
                  <a:lnTo>
                    <a:pt x="485" y="1408"/>
                  </a:lnTo>
                  <a:lnTo>
                    <a:pt x="470" y="1494"/>
                  </a:lnTo>
                  <a:lnTo>
                    <a:pt x="459" y="1582"/>
                  </a:lnTo>
                  <a:lnTo>
                    <a:pt x="456" y="1672"/>
                  </a:lnTo>
                  <a:lnTo>
                    <a:pt x="459" y="1762"/>
                  </a:lnTo>
                  <a:lnTo>
                    <a:pt x="470" y="1850"/>
                  </a:lnTo>
                  <a:lnTo>
                    <a:pt x="485" y="1936"/>
                  </a:lnTo>
                  <a:lnTo>
                    <a:pt x="506" y="2020"/>
                  </a:lnTo>
                  <a:lnTo>
                    <a:pt x="534" y="2101"/>
                  </a:lnTo>
                  <a:lnTo>
                    <a:pt x="566" y="2181"/>
                  </a:lnTo>
                  <a:lnTo>
                    <a:pt x="605" y="2256"/>
                  </a:lnTo>
                  <a:lnTo>
                    <a:pt x="647" y="2328"/>
                  </a:lnTo>
                  <a:lnTo>
                    <a:pt x="695" y="2398"/>
                  </a:lnTo>
                  <a:lnTo>
                    <a:pt x="747" y="2464"/>
                  </a:lnTo>
                  <a:lnTo>
                    <a:pt x="803" y="2526"/>
                  </a:lnTo>
                  <a:lnTo>
                    <a:pt x="863" y="2583"/>
                  </a:lnTo>
                  <a:lnTo>
                    <a:pt x="928" y="2636"/>
                  </a:lnTo>
                  <a:lnTo>
                    <a:pt x="995" y="2685"/>
                  </a:lnTo>
                  <a:lnTo>
                    <a:pt x="1066" y="2728"/>
                  </a:lnTo>
                  <a:lnTo>
                    <a:pt x="1141" y="2766"/>
                  </a:lnTo>
                  <a:lnTo>
                    <a:pt x="1218" y="2800"/>
                  </a:lnTo>
                  <a:lnTo>
                    <a:pt x="1298" y="2828"/>
                  </a:lnTo>
                  <a:lnTo>
                    <a:pt x="1380" y="2850"/>
                  </a:lnTo>
                  <a:lnTo>
                    <a:pt x="1465" y="2866"/>
                  </a:lnTo>
                  <a:lnTo>
                    <a:pt x="1551" y="2876"/>
                  </a:lnTo>
                  <a:lnTo>
                    <a:pt x="1640" y="2879"/>
                  </a:lnTo>
                  <a:lnTo>
                    <a:pt x="1725" y="2876"/>
                  </a:lnTo>
                  <a:lnTo>
                    <a:pt x="1808" y="2867"/>
                  </a:lnTo>
                  <a:lnTo>
                    <a:pt x="1891" y="2851"/>
                  </a:lnTo>
                  <a:lnTo>
                    <a:pt x="1972" y="2830"/>
                  </a:lnTo>
                  <a:lnTo>
                    <a:pt x="2050" y="2803"/>
                  </a:lnTo>
                  <a:lnTo>
                    <a:pt x="2127" y="2771"/>
                  </a:lnTo>
                  <a:lnTo>
                    <a:pt x="2201" y="2732"/>
                  </a:lnTo>
                  <a:lnTo>
                    <a:pt x="2272" y="2690"/>
                  </a:lnTo>
                  <a:lnTo>
                    <a:pt x="2338" y="2785"/>
                  </a:lnTo>
                  <a:lnTo>
                    <a:pt x="2401" y="2883"/>
                  </a:lnTo>
                  <a:lnTo>
                    <a:pt x="2464" y="2981"/>
                  </a:lnTo>
                  <a:lnTo>
                    <a:pt x="2525" y="3077"/>
                  </a:lnTo>
                  <a:lnTo>
                    <a:pt x="2446" y="3126"/>
                  </a:lnTo>
                  <a:lnTo>
                    <a:pt x="2364" y="3170"/>
                  </a:lnTo>
                  <a:lnTo>
                    <a:pt x="2281" y="3210"/>
                  </a:lnTo>
                  <a:lnTo>
                    <a:pt x="2194" y="3245"/>
                  </a:lnTo>
                  <a:lnTo>
                    <a:pt x="2106" y="3274"/>
                  </a:lnTo>
                  <a:lnTo>
                    <a:pt x="2016" y="3300"/>
                  </a:lnTo>
                  <a:lnTo>
                    <a:pt x="1924" y="3319"/>
                  </a:lnTo>
                  <a:lnTo>
                    <a:pt x="1831" y="3333"/>
                  </a:lnTo>
                  <a:lnTo>
                    <a:pt x="1735" y="3341"/>
                  </a:lnTo>
                  <a:lnTo>
                    <a:pt x="1640" y="3344"/>
                  </a:lnTo>
                  <a:lnTo>
                    <a:pt x="1536" y="3341"/>
                  </a:lnTo>
                  <a:lnTo>
                    <a:pt x="1434" y="3332"/>
                  </a:lnTo>
                  <a:lnTo>
                    <a:pt x="1334" y="3316"/>
                  </a:lnTo>
                  <a:lnTo>
                    <a:pt x="1236" y="3293"/>
                  </a:lnTo>
                  <a:lnTo>
                    <a:pt x="1141" y="3266"/>
                  </a:lnTo>
                  <a:lnTo>
                    <a:pt x="1047" y="3232"/>
                  </a:lnTo>
                  <a:lnTo>
                    <a:pt x="957" y="3193"/>
                  </a:lnTo>
                  <a:lnTo>
                    <a:pt x="870" y="3148"/>
                  </a:lnTo>
                  <a:lnTo>
                    <a:pt x="784" y="3099"/>
                  </a:lnTo>
                  <a:lnTo>
                    <a:pt x="703" y="3044"/>
                  </a:lnTo>
                  <a:lnTo>
                    <a:pt x="625" y="2986"/>
                  </a:lnTo>
                  <a:lnTo>
                    <a:pt x="552" y="2922"/>
                  </a:lnTo>
                  <a:lnTo>
                    <a:pt x="481" y="2854"/>
                  </a:lnTo>
                  <a:lnTo>
                    <a:pt x="415" y="2782"/>
                  </a:lnTo>
                  <a:lnTo>
                    <a:pt x="352" y="2706"/>
                  </a:lnTo>
                  <a:lnTo>
                    <a:pt x="294" y="2627"/>
                  </a:lnTo>
                  <a:lnTo>
                    <a:pt x="241" y="2544"/>
                  </a:lnTo>
                  <a:lnTo>
                    <a:pt x="193" y="2458"/>
                  </a:lnTo>
                  <a:lnTo>
                    <a:pt x="150" y="2369"/>
                  </a:lnTo>
                  <a:lnTo>
                    <a:pt x="111" y="2276"/>
                  </a:lnTo>
                  <a:lnTo>
                    <a:pt x="78" y="2181"/>
                  </a:lnTo>
                  <a:lnTo>
                    <a:pt x="51" y="2083"/>
                  </a:lnTo>
                  <a:lnTo>
                    <a:pt x="29" y="1984"/>
                  </a:lnTo>
                  <a:lnTo>
                    <a:pt x="13" y="1882"/>
                  </a:lnTo>
                  <a:lnTo>
                    <a:pt x="4" y="1778"/>
                  </a:lnTo>
                  <a:lnTo>
                    <a:pt x="0" y="1672"/>
                  </a:lnTo>
                  <a:lnTo>
                    <a:pt x="4" y="1566"/>
                  </a:lnTo>
                  <a:lnTo>
                    <a:pt x="13" y="1463"/>
                  </a:lnTo>
                  <a:lnTo>
                    <a:pt x="29" y="1360"/>
                  </a:lnTo>
                  <a:lnTo>
                    <a:pt x="51" y="1260"/>
                  </a:lnTo>
                  <a:lnTo>
                    <a:pt x="78" y="1163"/>
                  </a:lnTo>
                  <a:lnTo>
                    <a:pt x="111" y="1068"/>
                  </a:lnTo>
                  <a:lnTo>
                    <a:pt x="150" y="976"/>
                  </a:lnTo>
                  <a:lnTo>
                    <a:pt x="193" y="886"/>
                  </a:lnTo>
                  <a:lnTo>
                    <a:pt x="241" y="800"/>
                  </a:lnTo>
                  <a:lnTo>
                    <a:pt x="294" y="717"/>
                  </a:lnTo>
                  <a:lnTo>
                    <a:pt x="352" y="638"/>
                  </a:lnTo>
                  <a:lnTo>
                    <a:pt x="415" y="561"/>
                  </a:lnTo>
                  <a:lnTo>
                    <a:pt x="481" y="490"/>
                  </a:lnTo>
                  <a:lnTo>
                    <a:pt x="552" y="422"/>
                  </a:lnTo>
                  <a:lnTo>
                    <a:pt x="625" y="359"/>
                  </a:lnTo>
                  <a:lnTo>
                    <a:pt x="703" y="299"/>
                  </a:lnTo>
                  <a:lnTo>
                    <a:pt x="784" y="245"/>
                  </a:lnTo>
                  <a:lnTo>
                    <a:pt x="870" y="195"/>
                  </a:lnTo>
                  <a:lnTo>
                    <a:pt x="957" y="152"/>
                  </a:lnTo>
                  <a:lnTo>
                    <a:pt x="1047" y="113"/>
                  </a:lnTo>
                  <a:lnTo>
                    <a:pt x="1141" y="79"/>
                  </a:lnTo>
                  <a:lnTo>
                    <a:pt x="1236" y="51"/>
                  </a:lnTo>
                  <a:lnTo>
                    <a:pt x="1334" y="29"/>
                  </a:lnTo>
                  <a:lnTo>
                    <a:pt x="1434" y="13"/>
                  </a:lnTo>
                  <a:lnTo>
                    <a:pt x="1536" y="3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23"/>
            <p:cNvSpPr/>
            <p:nvPr/>
          </p:nvSpPr>
          <p:spPr>
            <a:xfrm>
              <a:off x="2597040" y="2065320"/>
              <a:ext cx="62640" cy="103680"/>
            </a:xfrm>
            <a:custGeom>
              <a:avLst/>
              <a:gdLst/>
              <a:ahLst/>
              <a:cxnLst/>
              <a:rect l="l" t="t" r="r" b="b"/>
              <a:pathLst>
                <a:path w="610" h="980">
                  <a:moveTo>
                    <a:pt x="287" y="0"/>
                  </a:moveTo>
                  <a:lnTo>
                    <a:pt x="610" y="0"/>
                  </a:lnTo>
                  <a:lnTo>
                    <a:pt x="610" y="980"/>
                  </a:lnTo>
                  <a:lnTo>
                    <a:pt x="0" y="980"/>
                  </a:lnTo>
                  <a:lnTo>
                    <a:pt x="0" y="650"/>
                  </a:lnTo>
                  <a:lnTo>
                    <a:pt x="287" y="65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8" name="CustomShape 3"/>
          <p:cNvSpPr/>
          <p:nvPr/>
        </p:nvSpPr>
        <p:spPr>
          <a:xfrm>
            <a:off x="6404563" y="2601083"/>
            <a:ext cx="2345280" cy="1415520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 w="11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24"/>
          <p:cNvGrpSpPr/>
          <p:nvPr/>
        </p:nvGrpSpPr>
        <p:grpSpPr>
          <a:xfrm>
            <a:off x="7358323" y="3068603"/>
            <a:ext cx="538560" cy="550560"/>
            <a:chOff x="4243320" y="1953360"/>
            <a:chExt cx="403920" cy="412920"/>
          </a:xfrm>
        </p:grpSpPr>
        <p:sp>
          <p:nvSpPr>
            <p:cNvPr id="330" name="CustomShape 25"/>
            <p:cNvSpPr/>
            <p:nvPr/>
          </p:nvSpPr>
          <p:spPr>
            <a:xfrm>
              <a:off x="4532760" y="2057400"/>
              <a:ext cx="114480" cy="308520"/>
            </a:xfrm>
            <a:custGeom>
              <a:avLst/>
              <a:gdLst/>
              <a:ahLst/>
              <a:cxnLst/>
              <a:rect l="l" t="t" r="r" b="b"/>
              <a:pathLst>
                <a:path w="1684" h="4419">
                  <a:moveTo>
                    <a:pt x="216" y="0"/>
                  </a:moveTo>
                  <a:lnTo>
                    <a:pt x="1161" y="0"/>
                  </a:lnTo>
                  <a:lnTo>
                    <a:pt x="1237" y="5"/>
                  </a:lnTo>
                  <a:lnTo>
                    <a:pt x="1309" y="22"/>
                  </a:lnTo>
                  <a:lnTo>
                    <a:pt x="1377" y="48"/>
                  </a:lnTo>
                  <a:lnTo>
                    <a:pt x="1440" y="82"/>
                  </a:lnTo>
                  <a:lnTo>
                    <a:pt x="1497" y="125"/>
                  </a:lnTo>
                  <a:lnTo>
                    <a:pt x="1549" y="176"/>
                  </a:lnTo>
                  <a:lnTo>
                    <a:pt x="1592" y="233"/>
                  </a:lnTo>
                  <a:lnTo>
                    <a:pt x="1626" y="296"/>
                  </a:lnTo>
                  <a:lnTo>
                    <a:pt x="1653" y="364"/>
                  </a:lnTo>
                  <a:lnTo>
                    <a:pt x="1669" y="436"/>
                  </a:lnTo>
                  <a:lnTo>
                    <a:pt x="1675" y="511"/>
                  </a:lnTo>
                  <a:lnTo>
                    <a:pt x="1684" y="2105"/>
                  </a:lnTo>
                  <a:lnTo>
                    <a:pt x="1680" y="2148"/>
                  </a:lnTo>
                  <a:lnTo>
                    <a:pt x="1667" y="2189"/>
                  </a:lnTo>
                  <a:lnTo>
                    <a:pt x="1648" y="2227"/>
                  </a:lnTo>
                  <a:lnTo>
                    <a:pt x="1621" y="2259"/>
                  </a:lnTo>
                  <a:lnTo>
                    <a:pt x="1589" y="2284"/>
                  </a:lnTo>
                  <a:lnTo>
                    <a:pt x="1553" y="2305"/>
                  </a:lnTo>
                  <a:lnTo>
                    <a:pt x="1511" y="2318"/>
                  </a:lnTo>
                  <a:lnTo>
                    <a:pt x="1468" y="2322"/>
                  </a:lnTo>
                  <a:lnTo>
                    <a:pt x="1466" y="2322"/>
                  </a:lnTo>
                  <a:lnTo>
                    <a:pt x="1423" y="2318"/>
                  </a:lnTo>
                  <a:lnTo>
                    <a:pt x="1382" y="2305"/>
                  </a:lnTo>
                  <a:lnTo>
                    <a:pt x="1346" y="2286"/>
                  </a:lnTo>
                  <a:lnTo>
                    <a:pt x="1314" y="2259"/>
                  </a:lnTo>
                  <a:lnTo>
                    <a:pt x="1287" y="2227"/>
                  </a:lnTo>
                  <a:lnTo>
                    <a:pt x="1267" y="2191"/>
                  </a:lnTo>
                  <a:lnTo>
                    <a:pt x="1255" y="2149"/>
                  </a:lnTo>
                  <a:lnTo>
                    <a:pt x="1249" y="2106"/>
                  </a:lnTo>
                  <a:lnTo>
                    <a:pt x="1242" y="513"/>
                  </a:lnTo>
                  <a:lnTo>
                    <a:pt x="1237" y="497"/>
                  </a:lnTo>
                  <a:lnTo>
                    <a:pt x="1228" y="482"/>
                  </a:lnTo>
                  <a:lnTo>
                    <a:pt x="1213" y="471"/>
                  </a:lnTo>
                  <a:lnTo>
                    <a:pt x="1196" y="470"/>
                  </a:lnTo>
                  <a:lnTo>
                    <a:pt x="1178" y="473"/>
                  </a:lnTo>
                  <a:lnTo>
                    <a:pt x="1163" y="482"/>
                  </a:lnTo>
                  <a:lnTo>
                    <a:pt x="1154" y="497"/>
                  </a:lnTo>
                  <a:lnTo>
                    <a:pt x="1151" y="515"/>
                  </a:lnTo>
                  <a:lnTo>
                    <a:pt x="1151" y="645"/>
                  </a:lnTo>
                  <a:lnTo>
                    <a:pt x="1151" y="765"/>
                  </a:lnTo>
                  <a:lnTo>
                    <a:pt x="1151" y="875"/>
                  </a:lnTo>
                  <a:lnTo>
                    <a:pt x="1151" y="977"/>
                  </a:lnTo>
                  <a:lnTo>
                    <a:pt x="1151" y="1070"/>
                  </a:lnTo>
                  <a:lnTo>
                    <a:pt x="1151" y="1155"/>
                  </a:lnTo>
                  <a:lnTo>
                    <a:pt x="1151" y="1230"/>
                  </a:lnTo>
                  <a:lnTo>
                    <a:pt x="1151" y="1300"/>
                  </a:lnTo>
                  <a:lnTo>
                    <a:pt x="1151" y="1362"/>
                  </a:lnTo>
                  <a:lnTo>
                    <a:pt x="1151" y="1420"/>
                  </a:lnTo>
                  <a:lnTo>
                    <a:pt x="1151" y="1470"/>
                  </a:lnTo>
                  <a:lnTo>
                    <a:pt x="1151" y="1517"/>
                  </a:lnTo>
                  <a:lnTo>
                    <a:pt x="1151" y="1558"/>
                  </a:lnTo>
                  <a:lnTo>
                    <a:pt x="1151" y="1596"/>
                  </a:lnTo>
                  <a:lnTo>
                    <a:pt x="1152" y="1630"/>
                  </a:lnTo>
                  <a:lnTo>
                    <a:pt x="1152" y="1660"/>
                  </a:lnTo>
                  <a:lnTo>
                    <a:pt x="1152" y="1689"/>
                  </a:lnTo>
                  <a:lnTo>
                    <a:pt x="1152" y="1716"/>
                  </a:lnTo>
                  <a:lnTo>
                    <a:pt x="1152" y="1741"/>
                  </a:lnTo>
                  <a:lnTo>
                    <a:pt x="1152" y="1764"/>
                  </a:lnTo>
                  <a:lnTo>
                    <a:pt x="1152" y="1787"/>
                  </a:lnTo>
                  <a:lnTo>
                    <a:pt x="1152" y="1811"/>
                  </a:lnTo>
                  <a:lnTo>
                    <a:pt x="1152" y="1836"/>
                  </a:lnTo>
                  <a:lnTo>
                    <a:pt x="1152" y="1861"/>
                  </a:lnTo>
                  <a:lnTo>
                    <a:pt x="1152" y="1888"/>
                  </a:lnTo>
                  <a:lnTo>
                    <a:pt x="1152" y="1918"/>
                  </a:lnTo>
                  <a:lnTo>
                    <a:pt x="1154" y="1949"/>
                  </a:lnTo>
                  <a:lnTo>
                    <a:pt x="1154" y="1985"/>
                  </a:lnTo>
                  <a:lnTo>
                    <a:pt x="1154" y="2024"/>
                  </a:lnTo>
                  <a:lnTo>
                    <a:pt x="1154" y="2067"/>
                  </a:lnTo>
                  <a:lnTo>
                    <a:pt x="1154" y="2114"/>
                  </a:lnTo>
                  <a:lnTo>
                    <a:pt x="1154" y="2167"/>
                  </a:lnTo>
                  <a:lnTo>
                    <a:pt x="1154" y="2227"/>
                  </a:lnTo>
                  <a:lnTo>
                    <a:pt x="1154" y="2291"/>
                  </a:lnTo>
                  <a:lnTo>
                    <a:pt x="1154" y="2365"/>
                  </a:lnTo>
                  <a:lnTo>
                    <a:pt x="1154" y="2443"/>
                  </a:lnTo>
                  <a:lnTo>
                    <a:pt x="1154" y="2531"/>
                  </a:lnTo>
                  <a:lnTo>
                    <a:pt x="1154" y="2626"/>
                  </a:lnTo>
                  <a:lnTo>
                    <a:pt x="1154" y="2730"/>
                  </a:lnTo>
                  <a:lnTo>
                    <a:pt x="1154" y="2845"/>
                  </a:lnTo>
                  <a:lnTo>
                    <a:pt x="1154" y="2969"/>
                  </a:lnTo>
                  <a:lnTo>
                    <a:pt x="1154" y="3103"/>
                  </a:lnTo>
                  <a:lnTo>
                    <a:pt x="1154" y="3248"/>
                  </a:lnTo>
                  <a:lnTo>
                    <a:pt x="1156" y="3406"/>
                  </a:lnTo>
                  <a:lnTo>
                    <a:pt x="1156" y="3575"/>
                  </a:lnTo>
                  <a:lnTo>
                    <a:pt x="1156" y="3756"/>
                  </a:lnTo>
                  <a:lnTo>
                    <a:pt x="1156" y="3951"/>
                  </a:lnTo>
                  <a:lnTo>
                    <a:pt x="1156" y="4159"/>
                  </a:lnTo>
                  <a:lnTo>
                    <a:pt x="1151" y="4211"/>
                  </a:lnTo>
                  <a:lnTo>
                    <a:pt x="1135" y="4260"/>
                  </a:lnTo>
                  <a:lnTo>
                    <a:pt x="1111" y="4304"/>
                  </a:lnTo>
                  <a:lnTo>
                    <a:pt x="1079" y="4344"/>
                  </a:lnTo>
                  <a:lnTo>
                    <a:pt x="1041" y="4374"/>
                  </a:lnTo>
                  <a:lnTo>
                    <a:pt x="996" y="4399"/>
                  </a:lnTo>
                  <a:lnTo>
                    <a:pt x="948" y="4414"/>
                  </a:lnTo>
                  <a:lnTo>
                    <a:pt x="894" y="4419"/>
                  </a:lnTo>
                  <a:lnTo>
                    <a:pt x="842" y="4414"/>
                  </a:lnTo>
                  <a:lnTo>
                    <a:pt x="794" y="4399"/>
                  </a:lnTo>
                  <a:lnTo>
                    <a:pt x="749" y="4374"/>
                  </a:lnTo>
                  <a:lnTo>
                    <a:pt x="711" y="4344"/>
                  </a:lnTo>
                  <a:lnTo>
                    <a:pt x="679" y="4304"/>
                  </a:lnTo>
                  <a:lnTo>
                    <a:pt x="655" y="4260"/>
                  </a:lnTo>
                  <a:lnTo>
                    <a:pt x="639" y="4211"/>
                  </a:lnTo>
                  <a:lnTo>
                    <a:pt x="634" y="4159"/>
                  </a:lnTo>
                  <a:lnTo>
                    <a:pt x="634" y="2135"/>
                  </a:lnTo>
                  <a:lnTo>
                    <a:pt x="630" y="2114"/>
                  </a:lnTo>
                  <a:lnTo>
                    <a:pt x="618" y="2096"/>
                  </a:lnTo>
                  <a:lnTo>
                    <a:pt x="600" y="2083"/>
                  </a:lnTo>
                  <a:lnTo>
                    <a:pt x="578" y="2080"/>
                  </a:lnTo>
                  <a:lnTo>
                    <a:pt x="557" y="2083"/>
                  </a:lnTo>
                  <a:lnTo>
                    <a:pt x="539" y="2096"/>
                  </a:lnTo>
                  <a:lnTo>
                    <a:pt x="526" y="2114"/>
                  </a:lnTo>
                  <a:lnTo>
                    <a:pt x="523" y="2135"/>
                  </a:lnTo>
                  <a:lnTo>
                    <a:pt x="523" y="4159"/>
                  </a:lnTo>
                  <a:lnTo>
                    <a:pt x="517" y="4211"/>
                  </a:lnTo>
                  <a:lnTo>
                    <a:pt x="501" y="4260"/>
                  </a:lnTo>
                  <a:lnTo>
                    <a:pt x="478" y="4304"/>
                  </a:lnTo>
                  <a:lnTo>
                    <a:pt x="445" y="4344"/>
                  </a:lnTo>
                  <a:lnTo>
                    <a:pt x="408" y="4374"/>
                  </a:lnTo>
                  <a:lnTo>
                    <a:pt x="363" y="4399"/>
                  </a:lnTo>
                  <a:lnTo>
                    <a:pt x="314" y="4414"/>
                  </a:lnTo>
                  <a:lnTo>
                    <a:pt x="261" y="4419"/>
                  </a:lnTo>
                  <a:lnTo>
                    <a:pt x="209" y="4414"/>
                  </a:lnTo>
                  <a:lnTo>
                    <a:pt x="160" y="4399"/>
                  </a:lnTo>
                  <a:lnTo>
                    <a:pt x="115" y="4374"/>
                  </a:lnTo>
                  <a:lnTo>
                    <a:pt x="78" y="4344"/>
                  </a:lnTo>
                  <a:lnTo>
                    <a:pt x="45" y="4304"/>
                  </a:lnTo>
                  <a:lnTo>
                    <a:pt x="22" y="4260"/>
                  </a:lnTo>
                  <a:lnTo>
                    <a:pt x="6" y="4211"/>
                  </a:lnTo>
                  <a:lnTo>
                    <a:pt x="0" y="4159"/>
                  </a:lnTo>
                  <a:lnTo>
                    <a:pt x="0" y="2356"/>
                  </a:lnTo>
                  <a:lnTo>
                    <a:pt x="54" y="2320"/>
                  </a:lnTo>
                  <a:lnTo>
                    <a:pt x="105" y="2279"/>
                  </a:lnTo>
                  <a:lnTo>
                    <a:pt x="146" y="2230"/>
                  </a:lnTo>
                  <a:lnTo>
                    <a:pt x="184" y="2178"/>
                  </a:lnTo>
                  <a:lnTo>
                    <a:pt x="212" y="2121"/>
                  </a:lnTo>
                  <a:lnTo>
                    <a:pt x="234" y="2058"/>
                  </a:lnTo>
                  <a:lnTo>
                    <a:pt x="248" y="1994"/>
                  </a:lnTo>
                  <a:lnTo>
                    <a:pt x="252" y="1925"/>
                  </a:lnTo>
                  <a:lnTo>
                    <a:pt x="243" y="208"/>
                  </a:lnTo>
                  <a:lnTo>
                    <a:pt x="239" y="138"/>
                  </a:lnTo>
                  <a:lnTo>
                    <a:pt x="230" y="6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26"/>
            <p:cNvSpPr/>
            <p:nvPr/>
          </p:nvSpPr>
          <p:spPr>
            <a:xfrm>
              <a:off x="4541760" y="1983600"/>
              <a:ext cx="59040" cy="58680"/>
            </a:xfrm>
            <a:custGeom>
              <a:avLst/>
              <a:gdLst/>
              <a:ahLst/>
              <a:cxnLst/>
              <a:rect l="l" t="t" r="r" b="b"/>
              <a:pathLst>
                <a:path w="899" h="899">
                  <a:moveTo>
                    <a:pt x="449" y="0"/>
                  </a:moveTo>
                  <a:lnTo>
                    <a:pt x="517" y="6"/>
                  </a:lnTo>
                  <a:lnTo>
                    <a:pt x="580" y="18"/>
                  </a:lnTo>
                  <a:lnTo>
                    <a:pt x="639" y="42"/>
                  </a:lnTo>
                  <a:lnTo>
                    <a:pt x="695" y="72"/>
                  </a:lnTo>
                  <a:lnTo>
                    <a:pt x="745" y="110"/>
                  </a:lnTo>
                  <a:lnTo>
                    <a:pt x="790" y="155"/>
                  </a:lnTo>
                  <a:lnTo>
                    <a:pt x="828" y="205"/>
                  </a:lnTo>
                  <a:lnTo>
                    <a:pt x="858" y="260"/>
                  </a:lnTo>
                  <a:lnTo>
                    <a:pt x="882" y="320"/>
                  </a:lnTo>
                  <a:lnTo>
                    <a:pt x="896" y="384"/>
                  </a:lnTo>
                  <a:lnTo>
                    <a:pt x="899" y="450"/>
                  </a:lnTo>
                  <a:lnTo>
                    <a:pt x="896" y="517"/>
                  </a:lnTo>
                  <a:lnTo>
                    <a:pt x="882" y="579"/>
                  </a:lnTo>
                  <a:lnTo>
                    <a:pt x="858" y="639"/>
                  </a:lnTo>
                  <a:lnTo>
                    <a:pt x="828" y="694"/>
                  </a:lnTo>
                  <a:lnTo>
                    <a:pt x="790" y="744"/>
                  </a:lnTo>
                  <a:lnTo>
                    <a:pt x="745" y="789"/>
                  </a:lnTo>
                  <a:lnTo>
                    <a:pt x="695" y="827"/>
                  </a:lnTo>
                  <a:lnTo>
                    <a:pt x="639" y="857"/>
                  </a:lnTo>
                  <a:lnTo>
                    <a:pt x="580" y="881"/>
                  </a:lnTo>
                  <a:lnTo>
                    <a:pt x="517" y="895"/>
                  </a:lnTo>
                  <a:lnTo>
                    <a:pt x="449" y="899"/>
                  </a:lnTo>
                  <a:lnTo>
                    <a:pt x="383" y="895"/>
                  </a:lnTo>
                  <a:lnTo>
                    <a:pt x="320" y="881"/>
                  </a:lnTo>
                  <a:lnTo>
                    <a:pt x="261" y="857"/>
                  </a:lnTo>
                  <a:lnTo>
                    <a:pt x="205" y="827"/>
                  </a:lnTo>
                  <a:lnTo>
                    <a:pt x="155" y="789"/>
                  </a:lnTo>
                  <a:lnTo>
                    <a:pt x="110" y="744"/>
                  </a:lnTo>
                  <a:lnTo>
                    <a:pt x="72" y="694"/>
                  </a:lnTo>
                  <a:lnTo>
                    <a:pt x="42" y="639"/>
                  </a:lnTo>
                  <a:lnTo>
                    <a:pt x="18" y="579"/>
                  </a:lnTo>
                  <a:lnTo>
                    <a:pt x="6" y="517"/>
                  </a:lnTo>
                  <a:lnTo>
                    <a:pt x="0" y="450"/>
                  </a:lnTo>
                  <a:lnTo>
                    <a:pt x="6" y="384"/>
                  </a:lnTo>
                  <a:lnTo>
                    <a:pt x="18" y="320"/>
                  </a:lnTo>
                  <a:lnTo>
                    <a:pt x="42" y="260"/>
                  </a:lnTo>
                  <a:lnTo>
                    <a:pt x="72" y="205"/>
                  </a:lnTo>
                  <a:lnTo>
                    <a:pt x="110" y="155"/>
                  </a:lnTo>
                  <a:lnTo>
                    <a:pt x="155" y="110"/>
                  </a:lnTo>
                  <a:lnTo>
                    <a:pt x="205" y="72"/>
                  </a:lnTo>
                  <a:lnTo>
                    <a:pt x="261" y="42"/>
                  </a:lnTo>
                  <a:lnTo>
                    <a:pt x="320" y="18"/>
                  </a:lnTo>
                  <a:lnTo>
                    <a:pt x="383" y="6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27"/>
            <p:cNvSpPr/>
            <p:nvPr/>
          </p:nvSpPr>
          <p:spPr>
            <a:xfrm>
              <a:off x="4243320" y="2057400"/>
              <a:ext cx="114120" cy="308520"/>
            </a:xfrm>
            <a:custGeom>
              <a:avLst/>
              <a:gdLst/>
              <a:ahLst/>
              <a:cxnLst/>
              <a:rect l="l" t="t" r="r" b="b"/>
              <a:pathLst>
                <a:path w="1680" h="4419">
                  <a:moveTo>
                    <a:pt x="520" y="0"/>
                  </a:moveTo>
                  <a:lnTo>
                    <a:pt x="1468" y="0"/>
                  </a:lnTo>
                  <a:lnTo>
                    <a:pt x="1452" y="68"/>
                  </a:lnTo>
                  <a:lnTo>
                    <a:pt x="1443" y="138"/>
                  </a:lnTo>
                  <a:lnTo>
                    <a:pt x="1439" y="208"/>
                  </a:lnTo>
                  <a:lnTo>
                    <a:pt x="1430" y="1925"/>
                  </a:lnTo>
                  <a:lnTo>
                    <a:pt x="1436" y="1994"/>
                  </a:lnTo>
                  <a:lnTo>
                    <a:pt x="1448" y="2058"/>
                  </a:lnTo>
                  <a:lnTo>
                    <a:pt x="1470" y="2119"/>
                  </a:lnTo>
                  <a:lnTo>
                    <a:pt x="1498" y="2176"/>
                  </a:lnTo>
                  <a:lnTo>
                    <a:pt x="1536" y="2228"/>
                  </a:lnTo>
                  <a:lnTo>
                    <a:pt x="1577" y="2277"/>
                  </a:lnTo>
                  <a:lnTo>
                    <a:pt x="1626" y="2318"/>
                  </a:lnTo>
                  <a:lnTo>
                    <a:pt x="1680" y="2354"/>
                  </a:lnTo>
                  <a:lnTo>
                    <a:pt x="1680" y="4159"/>
                  </a:lnTo>
                  <a:lnTo>
                    <a:pt x="1674" y="4211"/>
                  </a:lnTo>
                  <a:lnTo>
                    <a:pt x="1660" y="4260"/>
                  </a:lnTo>
                  <a:lnTo>
                    <a:pt x="1635" y="4304"/>
                  </a:lnTo>
                  <a:lnTo>
                    <a:pt x="1604" y="4344"/>
                  </a:lnTo>
                  <a:lnTo>
                    <a:pt x="1565" y="4374"/>
                  </a:lnTo>
                  <a:lnTo>
                    <a:pt x="1520" y="4399"/>
                  </a:lnTo>
                  <a:lnTo>
                    <a:pt x="1471" y="4414"/>
                  </a:lnTo>
                  <a:lnTo>
                    <a:pt x="1419" y="4419"/>
                  </a:lnTo>
                  <a:lnTo>
                    <a:pt x="1367" y="4414"/>
                  </a:lnTo>
                  <a:lnTo>
                    <a:pt x="1317" y="4399"/>
                  </a:lnTo>
                  <a:lnTo>
                    <a:pt x="1274" y="4374"/>
                  </a:lnTo>
                  <a:lnTo>
                    <a:pt x="1235" y="4344"/>
                  </a:lnTo>
                  <a:lnTo>
                    <a:pt x="1204" y="4304"/>
                  </a:lnTo>
                  <a:lnTo>
                    <a:pt x="1179" y="4260"/>
                  </a:lnTo>
                  <a:lnTo>
                    <a:pt x="1165" y="4211"/>
                  </a:lnTo>
                  <a:lnTo>
                    <a:pt x="1159" y="4159"/>
                  </a:lnTo>
                  <a:lnTo>
                    <a:pt x="1159" y="2135"/>
                  </a:lnTo>
                  <a:lnTo>
                    <a:pt x="1154" y="2114"/>
                  </a:lnTo>
                  <a:lnTo>
                    <a:pt x="1143" y="2096"/>
                  </a:lnTo>
                  <a:lnTo>
                    <a:pt x="1125" y="2083"/>
                  </a:lnTo>
                  <a:lnTo>
                    <a:pt x="1102" y="2080"/>
                  </a:lnTo>
                  <a:lnTo>
                    <a:pt x="1080" y="2083"/>
                  </a:lnTo>
                  <a:lnTo>
                    <a:pt x="1062" y="2096"/>
                  </a:lnTo>
                  <a:lnTo>
                    <a:pt x="1052" y="2114"/>
                  </a:lnTo>
                  <a:lnTo>
                    <a:pt x="1046" y="2135"/>
                  </a:lnTo>
                  <a:lnTo>
                    <a:pt x="1046" y="4159"/>
                  </a:lnTo>
                  <a:lnTo>
                    <a:pt x="1041" y="4211"/>
                  </a:lnTo>
                  <a:lnTo>
                    <a:pt x="1026" y="4260"/>
                  </a:lnTo>
                  <a:lnTo>
                    <a:pt x="1001" y="4304"/>
                  </a:lnTo>
                  <a:lnTo>
                    <a:pt x="971" y="4344"/>
                  </a:lnTo>
                  <a:lnTo>
                    <a:pt x="931" y="4374"/>
                  </a:lnTo>
                  <a:lnTo>
                    <a:pt x="886" y="4399"/>
                  </a:lnTo>
                  <a:lnTo>
                    <a:pt x="838" y="4414"/>
                  </a:lnTo>
                  <a:lnTo>
                    <a:pt x="786" y="4419"/>
                  </a:lnTo>
                  <a:lnTo>
                    <a:pt x="734" y="4414"/>
                  </a:lnTo>
                  <a:lnTo>
                    <a:pt x="684" y="4399"/>
                  </a:lnTo>
                  <a:lnTo>
                    <a:pt x="641" y="4374"/>
                  </a:lnTo>
                  <a:lnTo>
                    <a:pt x="601" y="4344"/>
                  </a:lnTo>
                  <a:lnTo>
                    <a:pt x="571" y="4304"/>
                  </a:lnTo>
                  <a:lnTo>
                    <a:pt x="545" y="4260"/>
                  </a:lnTo>
                  <a:lnTo>
                    <a:pt x="531" y="4211"/>
                  </a:lnTo>
                  <a:lnTo>
                    <a:pt x="526" y="4159"/>
                  </a:lnTo>
                  <a:lnTo>
                    <a:pt x="526" y="434"/>
                  </a:lnTo>
                  <a:lnTo>
                    <a:pt x="501" y="437"/>
                  </a:lnTo>
                  <a:lnTo>
                    <a:pt x="481" y="446"/>
                  </a:lnTo>
                  <a:lnTo>
                    <a:pt x="463" y="459"/>
                  </a:lnTo>
                  <a:lnTo>
                    <a:pt x="452" y="475"/>
                  </a:lnTo>
                  <a:lnTo>
                    <a:pt x="443" y="493"/>
                  </a:lnTo>
                  <a:lnTo>
                    <a:pt x="441" y="513"/>
                  </a:lnTo>
                  <a:lnTo>
                    <a:pt x="434" y="2106"/>
                  </a:lnTo>
                  <a:lnTo>
                    <a:pt x="429" y="2149"/>
                  </a:lnTo>
                  <a:lnTo>
                    <a:pt x="416" y="2191"/>
                  </a:lnTo>
                  <a:lnTo>
                    <a:pt x="397" y="2227"/>
                  </a:lnTo>
                  <a:lnTo>
                    <a:pt x="370" y="2259"/>
                  </a:lnTo>
                  <a:lnTo>
                    <a:pt x="337" y="2286"/>
                  </a:lnTo>
                  <a:lnTo>
                    <a:pt x="300" y="2305"/>
                  </a:lnTo>
                  <a:lnTo>
                    <a:pt x="260" y="2318"/>
                  </a:lnTo>
                  <a:lnTo>
                    <a:pt x="217" y="2322"/>
                  </a:lnTo>
                  <a:lnTo>
                    <a:pt x="215" y="2322"/>
                  </a:lnTo>
                  <a:lnTo>
                    <a:pt x="172" y="2318"/>
                  </a:lnTo>
                  <a:lnTo>
                    <a:pt x="131" y="2305"/>
                  </a:lnTo>
                  <a:lnTo>
                    <a:pt x="93" y="2284"/>
                  </a:lnTo>
                  <a:lnTo>
                    <a:pt x="63" y="2259"/>
                  </a:lnTo>
                  <a:lnTo>
                    <a:pt x="36" y="2227"/>
                  </a:lnTo>
                  <a:lnTo>
                    <a:pt x="16" y="2189"/>
                  </a:lnTo>
                  <a:lnTo>
                    <a:pt x="4" y="2148"/>
                  </a:lnTo>
                  <a:lnTo>
                    <a:pt x="0" y="2105"/>
                  </a:lnTo>
                  <a:lnTo>
                    <a:pt x="7" y="511"/>
                  </a:lnTo>
                  <a:lnTo>
                    <a:pt x="13" y="436"/>
                  </a:lnTo>
                  <a:lnTo>
                    <a:pt x="31" y="364"/>
                  </a:lnTo>
                  <a:lnTo>
                    <a:pt x="56" y="296"/>
                  </a:lnTo>
                  <a:lnTo>
                    <a:pt x="92" y="233"/>
                  </a:lnTo>
                  <a:lnTo>
                    <a:pt x="135" y="176"/>
                  </a:lnTo>
                  <a:lnTo>
                    <a:pt x="185" y="125"/>
                  </a:lnTo>
                  <a:lnTo>
                    <a:pt x="242" y="82"/>
                  </a:lnTo>
                  <a:lnTo>
                    <a:pt x="305" y="48"/>
                  </a:lnTo>
                  <a:lnTo>
                    <a:pt x="373" y="22"/>
                  </a:lnTo>
                  <a:lnTo>
                    <a:pt x="445" y="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28"/>
            <p:cNvSpPr/>
            <p:nvPr/>
          </p:nvSpPr>
          <p:spPr>
            <a:xfrm>
              <a:off x="4289760" y="1983600"/>
              <a:ext cx="59040" cy="58680"/>
            </a:xfrm>
            <a:custGeom>
              <a:avLst/>
              <a:gdLst/>
              <a:ahLst/>
              <a:cxnLst/>
              <a:rect l="l" t="t" r="r" b="b"/>
              <a:pathLst>
                <a:path w="901" h="899">
                  <a:moveTo>
                    <a:pt x="450" y="0"/>
                  </a:moveTo>
                  <a:lnTo>
                    <a:pt x="517" y="6"/>
                  </a:lnTo>
                  <a:lnTo>
                    <a:pt x="580" y="18"/>
                  </a:lnTo>
                  <a:lnTo>
                    <a:pt x="641" y="42"/>
                  </a:lnTo>
                  <a:lnTo>
                    <a:pt x="696" y="72"/>
                  </a:lnTo>
                  <a:lnTo>
                    <a:pt x="746" y="110"/>
                  </a:lnTo>
                  <a:lnTo>
                    <a:pt x="789" y="155"/>
                  </a:lnTo>
                  <a:lnTo>
                    <a:pt x="827" y="205"/>
                  </a:lnTo>
                  <a:lnTo>
                    <a:pt x="858" y="260"/>
                  </a:lnTo>
                  <a:lnTo>
                    <a:pt x="881" y="320"/>
                  </a:lnTo>
                  <a:lnTo>
                    <a:pt x="895" y="384"/>
                  </a:lnTo>
                  <a:lnTo>
                    <a:pt x="901" y="450"/>
                  </a:lnTo>
                  <a:lnTo>
                    <a:pt x="895" y="517"/>
                  </a:lnTo>
                  <a:lnTo>
                    <a:pt x="881" y="579"/>
                  </a:lnTo>
                  <a:lnTo>
                    <a:pt x="858" y="639"/>
                  </a:lnTo>
                  <a:lnTo>
                    <a:pt x="827" y="694"/>
                  </a:lnTo>
                  <a:lnTo>
                    <a:pt x="789" y="744"/>
                  </a:lnTo>
                  <a:lnTo>
                    <a:pt x="746" y="789"/>
                  </a:lnTo>
                  <a:lnTo>
                    <a:pt x="696" y="827"/>
                  </a:lnTo>
                  <a:lnTo>
                    <a:pt x="641" y="857"/>
                  </a:lnTo>
                  <a:lnTo>
                    <a:pt x="580" y="881"/>
                  </a:lnTo>
                  <a:lnTo>
                    <a:pt x="517" y="895"/>
                  </a:lnTo>
                  <a:lnTo>
                    <a:pt x="450" y="899"/>
                  </a:lnTo>
                  <a:lnTo>
                    <a:pt x="384" y="895"/>
                  </a:lnTo>
                  <a:lnTo>
                    <a:pt x="319" y="879"/>
                  </a:lnTo>
                  <a:lnTo>
                    <a:pt x="258" y="857"/>
                  </a:lnTo>
                  <a:lnTo>
                    <a:pt x="203" y="825"/>
                  </a:lnTo>
                  <a:lnTo>
                    <a:pt x="152" y="787"/>
                  </a:lnTo>
                  <a:lnTo>
                    <a:pt x="109" y="743"/>
                  </a:lnTo>
                  <a:lnTo>
                    <a:pt x="72" y="692"/>
                  </a:lnTo>
                  <a:lnTo>
                    <a:pt x="41" y="637"/>
                  </a:lnTo>
                  <a:lnTo>
                    <a:pt x="20" y="578"/>
                  </a:lnTo>
                  <a:lnTo>
                    <a:pt x="5" y="515"/>
                  </a:lnTo>
                  <a:lnTo>
                    <a:pt x="0" y="450"/>
                  </a:lnTo>
                  <a:lnTo>
                    <a:pt x="5" y="384"/>
                  </a:lnTo>
                  <a:lnTo>
                    <a:pt x="20" y="320"/>
                  </a:lnTo>
                  <a:lnTo>
                    <a:pt x="43" y="260"/>
                  </a:lnTo>
                  <a:lnTo>
                    <a:pt x="74" y="205"/>
                  </a:lnTo>
                  <a:lnTo>
                    <a:pt x="111" y="155"/>
                  </a:lnTo>
                  <a:lnTo>
                    <a:pt x="156" y="110"/>
                  </a:lnTo>
                  <a:lnTo>
                    <a:pt x="206" y="72"/>
                  </a:lnTo>
                  <a:lnTo>
                    <a:pt x="260" y="42"/>
                  </a:lnTo>
                  <a:lnTo>
                    <a:pt x="321" y="20"/>
                  </a:lnTo>
                  <a:lnTo>
                    <a:pt x="384" y="6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29"/>
            <p:cNvSpPr/>
            <p:nvPr/>
          </p:nvSpPr>
          <p:spPr>
            <a:xfrm>
              <a:off x="4413600" y="1953360"/>
              <a:ext cx="63720" cy="63720"/>
            </a:xfrm>
            <a:custGeom>
              <a:avLst/>
              <a:gdLst/>
              <a:ahLst/>
              <a:cxnLst/>
              <a:rect l="l" t="t" r="r" b="b"/>
              <a:pathLst>
                <a:path w="970" h="970">
                  <a:moveTo>
                    <a:pt x="484" y="0"/>
                  </a:moveTo>
                  <a:lnTo>
                    <a:pt x="556" y="6"/>
                  </a:lnTo>
                  <a:lnTo>
                    <a:pt x="624" y="22"/>
                  </a:lnTo>
                  <a:lnTo>
                    <a:pt x="689" y="45"/>
                  </a:lnTo>
                  <a:lnTo>
                    <a:pt x="748" y="79"/>
                  </a:lnTo>
                  <a:lnTo>
                    <a:pt x="802" y="120"/>
                  </a:lnTo>
                  <a:lnTo>
                    <a:pt x="850" y="167"/>
                  </a:lnTo>
                  <a:lnTo>
                    <a:pt x="892" y="221"/>
                  </a:lnTo>
                  <a:lnTo>
                    <a:pt x="924" y="280"/>
                  </a:lnTo>
                  <a:lnTo>
                    <a:pt x="949" y="345"/>
                  </a:lnTo>
                  <a:lnTo>
                    <a:pt x="965" y="414"/>
                  </a:lnTo>
                  <a:lnTo>
                    <a:pt x="970" y="486"/>
                  </a:lnTo>
                  <a:lnTo>
                    <a:pt x="965" y="558"/>
                  </a:lnTo>
                  <a:lnTo>
                    <a:pt x="949" y="626"/>
                  </a:lnTo>
                  <a:lnTo>
                    <a:pt x="924" y="691"/>
                  </a:lnTo>
                  <a:lnTo>
                    <a:pt x="892" y="750"/>
                  </a:lnTo>
                  <a:lnTo>
                    <a:pt x="850" y="803"/>
                  </a:lnTo>
                  <a:lnTo>
                    <a:pt x="802" y="852"/>
                  </a:lnTo>
                  <a:lnTo>
                    <a:pt x="748" y="891"/>
                  </a:lnTo>
                  <a:lnTo>
                    <a:pt x="689" y="925"/>
                  </a:lnTo>
                  <a:lnTo>
                    <a:pt x="624" y="949"/>
                  </a:lnTo>
                  <a:lnTo>
                    <a:pt x="556" y="965"/>
                  </a:lnTo>
                  <a:lnTo>
                    <a:pt x="484" y="970"/>
                  </a:lnTo>
                  <a:lnTo>
                    <a:pt x="420" y="965"/>
                  </a:lnTo>
                  <a:lnTo>
                    <a:pt x="355" y="952"/>
                  </a:lnTo>
                  <a:lnTo>
                    <a:pt x="296" y="931"/>
                  </a:lnTo>
                  <a:lnTo>
                    <a:pt x="240" y="904"/>
                  </a:lnTo>
                  <a:lnTo>
                    <a:pt x="188" y="868"/>
                  </a:lnTo>
                  <a:lnTo>
                    <a:pt x="140" y="825"/>
                  </a:lnTo>
                  <a:lnTo>
                    <a:pt x="98" y="778"/>
                  </a:lnTo>
                  <a:lnTo>
                    <a:pt x="64" y="725"/>
                  </a:lnTo>
                  <a:lnTo>
                    <a:pt x="36" y="669"/>
                  </a:lnTo>
                  <a:lnTo>
                    <a:pt x="16" y="610"/>
                  </a:lnTo>
                  <a:lnTo>
                    <a:pt x="3" y="549"/>
                  </a:lnTo>
                  <a:lnTo>
                    <a:pt x="0" y="486"/>
                  </a:lnTo>
                  <a:lnTo>
                    <a:pt x="5" y="414"/>
                  </a:lnTo>
                  <a:lnTo>
                    <a:pt x="21" y="346"/>
                  </a:lnTo>
                  <a:lnTo>
                    <a:pt x="45" y="282"/>
                  </a:lnTo>
                  <a:lnTo>
                    <a:pt x="79" y="221"/>
                  </a:lnTo>
                  <a:lnTo>
                    <a:pt x="118" y="167"/>
                  </a:lnTo>
                  <a:lnTo>
                    <a:pt x="167" y="120"/>
                  </a:lnTo>
                  <a:lnTo>
                    <a:pt x="220" y="79"/>
                  </a:lnTo>
                  <a:lnTo>
                    <a:pt x="280" y="47"/>
                  </a:lnTo>
                  <a:lnTo>
                    <a:pt x="344" y="22"/>
                  </a:lnTo>
                  <a:lnTo>
                    <a:pt x="412" y="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30"/>
            <p:cNvSpPr/>
            <p:nvPr/>
          </p:nvSpPr>
          <p:spPr>
            <a:xfrm>
              <a:off x="4363200" y="2033280"/>
              <a:ext cx="164160" cy="333000"/>
            </a:xfrm>
            <a:custGeom>
              <a:avLst/>
              <a:gdLst/>
              <a:ahLst/>
              <a:cxnLst/>
              <a:rect l="l" t="t" r="r" b="b"/>
              <a:pathLst>
                <a:path w="2381" h="4762">
                  <a:moveTo>
                    <a:pt x="561" y="0"/>
                  </a:moveTo>
                  <a:lnTo>
                    <a:pt x="1817" y="0"/>
                  </a:lnTo>
                  <a:lnTo>
                    <a:pt x="1893" y="6"/>
                  </a:lnTo>
                  <a:lnTo>
                    <a:pt x="1965" y="20"/>
                  </a:lnTo>
                  <a:lnTo>
                    <a:pt x="2033" y="43"/>
                  </a:lnTo>
                  <a:lnTo>
                    <a:pt x="2096" y="76"/>
                  </a:lnTo>
                  <a:lnTo>
                    <a:pt x="2155" y="115"/>
                  </a:lnTo>
                  <a:lnTo>
                    <a:pt x="2209" y="162"/>
                  </a:lnTo>
                  <a:lnTo>
                    <a:pt x="2255" y="214"/>
                  </a:lnTo>
                  <a:lnTo>
                    <a:pt x="2295" y="273"/>
                  </a:lnTo>
                  <a:lnTo>
                    <a:pt x="2327" y="336"/>
                  </a:lnTo>
                  <a:lnTo>
                    <a:pt x="2350" y="404"/>
                  </a:lnTo>
                  <a:lnTo>
                    <a:pt x="2367" y="475"/>
                  </a:lnTo>
                  <a:lnTo>
                    <a:pt x="2372" y="551"/>
                  </a:lnTo>
                  <a:lnTo>
                    <a:pt x="2381" y="2268"/>
                  </a:lnTo>
                  <a:lnTo>
                    <a:pt x="2381" y="2268"/>
                  </a:lnTo>
                  <a:lnTo>
                    <a:pt x="2376" y="2315"/>
                  </a:lnTo>
                  <a:lnTo>
                    <a:pt x="2363" y="2358"/>
                  </a:lnTo>
                  <a:lnTo>
                    <a:pt x="2341" y="2399"/>
                  </a:lnTo>
                  <a:lnTo>
                    <a:pt x="2313" y="2433"/>
                  </a:lnTo>
                  <a:lnTo>
                    <a:pt x="2279" y="2462"/>
                  </a:lnTo>
                  <a:lnTo>
                    <a:pt x="2239" y="2483"/>
                  </a:lnTo>
                  <a:lnTo>
                    <a:pt x="2194" y="2498"/>
                  </a:lnTo>
                  <a:lnTo>
                    <a:pt x="2148" y="2503"/>
                  </a:lnTo>
                  <a:lnTo>
                    <a:pt x="2146" y="2503"/>
                  </a:lnTo>
                  <a:lnTo>
                    <a:pt x="2099" y="2498"/>
                  </a:lnTo>
                  <a:lnTo>
                    <a:pt x="2056" y="2483"/>
                  </a:lnTo>
                  <a:lnTo>
                    <a:pt x="2015" y="2464"/>
                  </a:lnTo>
                  <a:lnTo>
                    <a:pt x="1981" y="2435"/>
                  </a:lnTo>
                  <a:lnTo>
                    <a:pt x="1952" y="2399"/>
                  </a:lnTo>
                  <a:lnTo>
                    <a:pt x="1930" y="2360"/>
                  </a:lnTo>
                  <a:lnTo>
                    <a:pt x="1918" y="2317"/>
                  </a:lnTo>
                  <a:lnTo>
                    <a:pt x="1913" y="2270"/>
                  </a:lnTo>
                  <a:lnTo>
                    <a:pt x="1904" y="553"/>
                  </a:lnTo>
                  <a:lnTo>
                    <a:pt x="1904" y="553"/>
                  </a:lnTo>
                  <a:lnTo>
                    <a:pt x="1900" y="535"/>
                  </a:lnTo>
                  <a:lnTo>
                    <a:pt x="1889" y="518"/>
                  </a:lnTo>
                  <a:lnTo>
                    <a:pt x="1873" y="508"/>
                  </a:lnTo>
                  <a:lnTo>
                    <a:pt x="1855" y="504"/>
                  </a:lnTo>
                  <a:lnTo>
                    <a:pt x="1835" y="508"/>
                  </a:lnTo>
                  <a:lnTo>
                    <a:pt x="1819" y="518"/>
                  </a:lnTo>
                  <a:lnTo>
                    <a:pt x="1810" y="535"/>
                  </a:lnTo>
                  <a:lnTo>
                    <a:pt x="1805" y="553"/>
                  </a:lnTo>
                  <a:lnTo>
                    <a:pt x="1805" y="717"/>
                  </a:lnTo>
                  <a:lnTo>
                    <a:pt x="1807" y="891"/>
                  </a:lnTo>
                  <a:lnTo>
                    <a:pt x="1807" y="1076"/>
                  </a:lnTo>
                  <a:lnTo>
                    <a:pt x="1807" y="1268"/>
                  </a:lnTo>
                  <a:lnTo>
                    <a:pt x="1807" y="1469"/>
                  </a:lnTo>
                  <a:lnTo>
                    <a:pt x="1807" y="1675"/>
                  </a:lnTo>
                  <a:lnTo>
                    <a:pt x="1807" y="1886"/>
                  </a:lnTo>
                  <a:lnTo>
                    <a:pt x="1807" y="2101"/>
                  </a:lnTo>
                  <a:lnTo>
                    <a:pt x="1808" y="2317"/>
                  </a:lnTo>
                  <a:lnTo>
                    <a:pt x="1808" y="2535"/>
                  </a:lnTo>
                  <a:lnTo>
                    <a:pt x="1808" y="2752"/>
                  </a:lnTo>
                  <a:lnTo>
                    <a:pt x="1808" y="2967"/>
                  </a:lnTo>
                  <a:lnTo>
                    <a:pt x="1808" y="3181"/>
                  </a:lnTo>
                  <a:lnTo>
                    <a:pt x="1810" y="3389"/>
                  </a:lnTo>
                  <a:lnTo>
                    <a:pt x="1810" y="3593"/>
                  </a:lnTo>
                  <a:lnTo>
                    <a:pt x="1810" y="3788"/>
                  </a:lnTo>
                  <a:lnTo>
                    <a:pt x="1810" y="3977"/>
                  </a:lnTo>
                  <a:lnTo>
                    <a:pt x="1810" y="4156"/>
                  </a:lnTo>
                  <a:lnTo>
                    <a:pt x="1810" y="4324"/>
                  </a:lnTo>
                  <a:lnTo>
                    <a:pt x="1810" y="4482"/>
                  </a:lnTo>
                  <a:lnTo>
                    <a:pt x="1810" y="4482"/>
                  </a:lnTo>
                  <a:lnTo>
                    <a:pt x="1807" y="4532"/>
                  </a:lnTo>
                  <a:lnTo>
                    <a:pt x="1792" y="4579"/>
                  </a:lnTo>
                  <a:lnTo>
                    <a:pt x="1773" y="4624"/>
                  </a:lnTo>
                  <a:lnTo>
                    <a:pt x="1744" y="4661"/>
                  </a:lnTo>
                  <a:lnTo>
                    <a:pt x="1712" y="4696"/>
                  </a:lnTo>
                  <a:lnTo>
                    <a:pt x="1672" y="4724"/>
                  </a:lnTo>
                  <a:lnTo>
                    <a:pt x="1627" y="4744"/>
                  </a:lnTo>
                  <a:lnTo>
                    <a:pt x="1581" y="4758"/>
                  </a:lnTo>
                  <a:lnTo>
                    <a:pt x="1530" y="4762"/>
                  </a:lnTo>
                  <a:lnTo>
                    <a:pt x="1480" y="4758"/>
                  </a:lnTo>
                  <a:lnTo>
                    <a:pt x="1432" y="4744"/>
                  </a:lnTo>
                  <a:lnTo>
                    <a:pt x="1389" y="4724"/>
                  </a:lnTo>
                  <a:lnTo>
                    <a:pt x="1349" y="4696"/>
                  </a:lnTo>
                  <a:lnTo>
                    <a:pt x="1315" y="4661"/>
                  </a:lnTo>
                  <a:lnTo>
                    <a:pt x="1288" y="4624"/>
                  </a:lnTo>
                  <a:lnTo>
                    <a:pt x="1267" y="4579"/>
                  </a:lnTo>
                  <a:lnTo>
                    <a:pt x="1254" y="4532"/>
                  </a:lnTo>
                  <a:lnTo>
                    <a:pt x="1249" y="4482"/>
                  </a:lnTo>
                  <a:lnTo>
                    <a:pt x="1249" y="2300"/>
                  </a:lnTo>
                  <a:lnTo>
                    <a:pt x="1245" y="2277"/>
                  </a:lnTo>
                  <a:lnTo>
                    <a:pt x="1231" y="2257"/>
                  </a:lnTo>
                  <a:lnTo>
                    <a:pt x="1213" y="2245"/>
                  </a:lnTo>
                  <a:lnTo>
                    <a:pt x="1189" y="2239"/>
                  </a:lnTo>
                  <a:lnTo>
                    <a:pt x="1164" y="2245"/>
                  </a:lnTo>
                  <a:lnTo>
                    <a:pt x="1146" y="2257"/>
                  </a:lnTo>
                  <a:lnTo>
                    <a:pt x="1132" y="2277"/>
                  </a:lnTo>
                  <a:lnTo>
                    <a:pt x="1128" y="2300"/>
                  </a:lnTo>
                  <a:lnTo>
                    <a:pt x="1128" y="4482"/>
                  </a:lnTo>
                  <a:lnTo>
                    <a:pt x="1123" y="4532"/>
                  </a:lnTo>
                  <a:lnTo>
                    <a:pt x="1110" y="4579"/>
                  </a:lnTo>
                  <a:lnTo>
                    <a:pt x="1089" y="4624"/>
                  </a:lnTo>
                  <a:lnTo>
                    <a:pt x="1062" y="4661"/>
                  </a:lnTo>
                  <a:lnTo>
                    <a:pt x="1028" y="4696"/>
                  </a:lnTo>
                  <a:lnTo>
                    <a:pt x="988" y="4724"/>
                  </a:lnTo>
                  <a:lnTo>
                    <a:pt x="945" y="4744"/>
                  </a:lnTo>
                  <a:lnTo>
                    <a:pt x="899" y="4758"/>
                  </a:lnTo>
                  <a:lnTo>
                    <a:pt x="847" y="4762"/>
                  </a:lnTo>
                  <a:lnTo>
                    <a:pt x="796" y="4758"/>
                  </a:lnTo>
                  <a:lnTo>
                    <a:pt x="750" y="4744"/>
                  </a:lnTo>
                  <a:lnTo>
                    <a:pt x="705" y="4724"/>
                  </a:lnTo>
                  <a:lnTo>
                    <a:pt x="667" y="4696"/>
                  </a:lnTo>
                  <a:lnTo>
                    <a:pt x="633" y="4661"/>
                  </a:lnTo>
                  <a:lnTo>
                    <a:pt x="604" y="4624"/>
                  </a:lnTo>
                  <a:lnTo>
                    <a:pt x="585" y="4579"/>
                  </a:lnTo>
                  <a:lnTo>
                    <a:pt x="570" y="4532"/>
                  </a:lnTo>
                  <a:lnTo>
                    <a:pt x="567" y="4482"/>
                  </a:lnTo>
                  <a:lnTo>
                    <a:pt x="567" y="4482"/>
                  </a:lnTo>
                  <a:lnTo>
                    <a:pt x="567" y="553"/>
                  </a:lnTo>
                  <a:lnTo>
                    <a:pt x="563" y="535"/>
                  </a:lnTo>
                  <a:lnTo>
                    <a:pt x="554" y="520"/>
                  </a:lnTo>
                  <a:lnTo>
                    <a:pt x="540" y="511"/>
                  </a:lnTo>
                  <a:lnTo>
                    <a:pt x="522" y="508"/>
                  </a:lnTo>
                  <a:lnTo>
                    <a:pt x="504" y="511"/>
                  </a:lnTo>
                  <a:lnTo>
                    <a:pt x="490" y="520"/>
                  </a:lnTo>
                  <a:lnTo>
                    <a:pt x="481" y="535"/>
                  </a:lnTo>
                  <a:lnTo>
                    <a:pt x="477" y="553"/>
                  </a:lnTo>
                  <a:lnTo>
                    <a:pt x="477" y="553"/>
                  </a:lnTo>
                  <a:lnTo>
                    <a:pt x="468" y="2270"/>
                  </a:lnTo>
                  <a:lnTo>
                    <a:pt x="463" y="2317"/>
                  </a:lnTo>
                  <a:lnTo>
                    <a:pt x="448" y="2360"/>
                  </a:lnTo>
                  <a:lnTo>
                    <a:pt x="427" y="2399"/>
                  </a:lnTo>
                  <a:lnTo>
                    <a:pt x="398" y="2435"/>
                  </a:lnTo>
                  <a:lnTo>
                    <a:pt x="364" y="2464"/>
                  </a:lnTo>
                  <a:lnTo>
                    <a:pt x="325" y="2483"/>
                  </a:lnTo>
                  <a:lnTo>
                    <a:pt x="281" y="2498"/>
                  </a:lnTo>
                  <a:lnTo>
                    <a:pt x="233" y="2503"/>
                  </a:lnTo>
                  <a:lnTo>
                    <a:pt x="233" y="2503"/>
                  </a:lnTo>
                  <a:lnTo>
                    <a:pt x="185" y="2498"/>
                  </a:lnTo>
                  <a:lnTo>
                    <a:pt x="141" y="2483"/>
                  </a:lnTo>
                  <a:lnTo>
                    <a:pt x="102" y="2462"/>
                  </a:lnTo>
                  <a:lnTo>
                    <a:pt x="68" y="2433"/>
                  </a:lnTo>
                  <a:lnTo>
                    <a:pt x="39" y="2399"/>
                  </a:lnTo>
                  <a:lnTo>
                    <a:pt x="18" y="2358"/>
                  </a:lnTo>
                  <a:lnTo>
                    <a:pt x="5" y="2315"/>
                  </a:lnTo>
                  <a:lnTo>
                    <a:pt x="0" y="2268"/>
                  </a:lnTo>
                  <a:lnTo>
                    <a:pt x="9" y="551"/>
                  </a:lnTo>
                  <a:lnTo>
                    <a:pt x="14" y="477"/>
                  </a:lnTo>
                  <a:lnTo>
                    <a:pt x="28" y="406"/>
                  </a:lnTo>
                  <a:lnTo>
                    <a:pt x="54" y="336"/>
                  </a:lnTo>
                  <a:lnTo>
                    <a:pt x="86" y="273"/>
                  </a:lnTo>
                  <a:lnTo>
                    <a:pt x="125" y="214"/>
                  </a:lnTo>
                  <a:lnTo>
                    <a:pt x="172" y="162"/>
                  </a:lnTo>
                  <a:lnTo>
                    <a:pt x="226" y="115"/>
                  </a:lnTo>
                  <a:lnTo>
                    <a:pt x="283" y="76"/>
                  </a:lnTo>
                  <a:lnTo>
                    <a:pt x="348" y="43"/>
                  </a:lnTo>
                  <a:lnTo>
                    <a:pt x="416" y="20"/>
                  </a:lnTo>
                  <a:lnTo>
                    <a:pt x="488" y="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4" name="CustomShape 39"/>
          <p:cNvSpPr/>
          <p:nvPr/>
        </p:nvSpPr>
        <p:spPr>
          <a:xfrm>
            <a:off x="10121493" y="4537528"/>
            <a:ext cx="959463" cy="3673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808080"/>
                </a:solidFill>
                <a:ea typeface="DejaVu Sans"/>
              </a:rPr>
              <a:t> </a:t>
            </a:r>
            <a:r>
              <a:rPr lang="ru-RU" sz="1600" spc="-1" dirty="0">
                <a:solidFill>
                  <a:srgbClr val="808080"/>
                </a:solidFill>
                <a:ea typeface="DejaVu Sans"/>
              </a:rPr>
              <a:t>110 000</a:t>
            </a:r>
            <a:endParaRPr lang="ru-RU" sz="1600" spc="-1" dirty="0"/>
          </a:p>
        </p:txBody>
      </p:sp>
      <p:sp>
        <p:nvSpPr>
          <p:cNvPr id="345" name="CustomShape 40"/>
          <p:cNvSpPr/>
          <p:nvPr/>
        </p:nvSpPr>
        <p:spPr>
          <a:xfrm>
            <a:off x="9428584" y="4294124"/>
            <a:ext cx="2345280" cy="378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b="1" spc="-1" dirty="0">
                <a:solidFill>
                  <a:srgbClr val="808080"/>
                </a:solidFill>
                <a:ea typeface="DejaVu Sans"/>
              </a:rPr>
              <a:t>Стоимость обучения</a:t>
            </a:r>
            <a:endParaRPr lang="ru-RU" sz="1600" b="1" spc="-1" dirty="0"/>
          </a:p>
        </p:txBody>
      </p:sp>
      <p:sp>
        <p:nvSpPr>
          <p:cNvPr id="336" name="CustomShape 31"/>
          <p:cNvSpPr/>
          <p:nvPr/>
        </p:nvSpPr>
        <p:spPr>
          <a:xfrm>
            <a:off x="9388609" y="2581866"/>
            <a:ext cx="2362043" cy="1415520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 w="11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7" name="Рисунок 48"/>
          <p:cNvPicPr/>
          <p:nvPr/>
        </p:nvPicPr>
        <p:blipFill>
          <a:blip r:embed="rId3"/>
          <a:stretch/>
        </p:blipFill>
        <p:spPr>
          <a:xfrm>
            <a:off x="10309741" y="3031186"/>
            <a:ext cx="519777" cy="584640"/>
          </a:xfrm>
          <a:prstGeom prst="rect">
            <a:avLst/>
          </a:prstGeom>
          <a:ln>
            <a:noFill/>
          </a:ln>
        </p:spPr>
      </p:pic>
      <p:sp>
        <p:nvSpPr>
          <p:cNvPr id="348" name="CustomShape 42"/>
          <p:cNvSpPr/>
          <p:nvPr/>
        </p:nvSpPr>
        <p:spPr>
          <a:xfrm>
            <a:off x="11199360" y="-833760"/>
            <a:ext cx="1703040" cy="170304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Объект 4">
            <a:extLst>
              <a:ext uri="{FF2B5EF4-FFF2-40B4-BE49-F238E27FC236}">
                <a16:creationId xmlns:a16="http://schemas.microsoft.com/office/drawing/2014/main" id="{7BC15D87-2CBA-4DC6-8D55-7AEA988DECD0}"/>
              </a:ext>
            </a:extLst>
          </p:cNvPr>
          <p:cNvSpPr txBox="1">
            <a:spLocks/>
          </p:cNvSpPr>
          <p:nvPr/>
        </p:nvSpPr>
        <p:spPr>
          <a:xfrm>
            <a:off x="2068586" y="257415"/>
            <a:ext cx="8052907" cy="14107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+mj-lt"/>
              </a:rPr>
              <a:t>Информация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+mj-lt"/>
              </a:rPr>
              <a:t>о приеме</a:t>
            </a:r>
          </a:p>
        </p:txBody>
      </p:sp>
      <p:sp>
        <p:nvSpPr>
          <p:cNvPr id="47" name="CustomShape 42">
            <a:extLst>
              <a:ext uri="{FF2B5EF4-FFF2-40B4-BE49-F238E27FC236}">
                <a16:creationId xmlns:a16="http://schemas.microsoft.com/office/drawing/2014/main" id="{B01384A1-CE1F-4870-B502-EE23CA08CF1D}"/>
              </a:ext>
            </a:extLst>
          </p:cNvPr>
          <p:cNvSpPr/>
          <p:nvPr/>
        </p:nvSpPr>
        <p:spPr>
          <a:xfrm>
            <a:off x="-742560" y="5826334"/>
            <a:ext cx="1703040" cy="170304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2"/>
          <p:cNvSpPr/>
          <p:nvPr/>
        </p:nvSpPr>
        <p:spPr>
          <a:xfrm>
            <a:off x="3231779" y="4945126"/>
            <a:ext cx="5227426" cy="490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latin typeface="Open Sans Light"/>
                <a:ea typeface="DejaVu Sans"/>
              </a:rPr>
              <a:t>Морозова Марина Александровна</a:t>
            </a:r>
            <a:endParaRPr lang="ru-RU" sz="2400" spc="-1" dirty="0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3312166" y="5435630"/>
            <a:ext cx="5122535" cy="1106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spc="-1" dirty="0">
                <a:solidFill>
                  <a:srgbClr val="7F7F7F"/>
                </a:solidFill>
                <a:latin typeface="Open Sans Light"/>
                <a:ea typeface="Open Sans Light"/>
              </a:rPr>
              <a:t>Директор департамента аспирантуры и магистратуры, д.э.н., профессор кафедры менеджмента СЗИУ РАНХиГС, руководитель Ассоциации Luxury Travel Russian</a:t>
            </a:r>
            <a:endParaRPr lang="ru-RU" sz="1600" spc="-1" dirty="0">
              <a:latin typeface="Arial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918240" y="295649"/>
            <a:ext cx="10355520" cy="80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spc="-1" dirty="0">
                <a:latin typeface="+mj-lt"/>
                <a:ea typeface="DejaVu Sans"/>
              </a:rPr>
              <a:t>Руководитель магистерской программы</a:t>
            </a:r>
            <a:endParaRPr lang="ru-RU" sz="4400" spc="-1" dirty="0">
              <a:latin typeface="+mj-lt"/>
            </a:endParaRPr>
          </a:p>
        </p:txBody>
      </p:sp>
      <p:pic>
        <p:nvPicPr>
          <p:cNvPr id="3" name="Рисунок 2" descr="Изображение выглядит как потолок, челове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4105AA2B-2B45-4C3B-AA04-645F64E0D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23297" r="9981" b="5641"/>
          <a:stretch/>
        </p:blipFill>
        <p:spPr>
          <a:xfrm>
            <a:off x="3412649" y="1352926"/>
            <a:ext cx="5022052" cy="33442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2"/>
          <p:cNvSpPr/>
          <p:nvPr/>
        </p:nvSpPr>
        <p:spPr>
          <a:xfrm>
            <a:off x="6551526" y="916580"/>
            <a:ext cx="5154804" cy="37667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algn="just">
              <a:lnSpc>
                <a:spcPct val="150000"/>
              </a:lnSpc>
              <a:spcBef>
                <a:spcPts val="375"/>
              </a:spcBef>
            </a:pPr>
            <a:r>
              <a:rPr lang="ru-RU" sz="2000" b="1" spc="-1" dirty="0"/>
              <a:t>Магистерская программа </a:t>
            </a:r>
            <a:r>
              <a:rPr lang="ru-RU" sz="2000" spc="-1" dirty="0"/>
              <a:t>- «Корпоративные стратегии гостиничного бизнеса» предназначена для подготовки магистров мирового уровня для международной индустрии гостеприимства, способных добиваться эффективных результатов деятельности сетевых гостиничных предприятий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39DAAF3-8FA0-4109-A20D-7B9E507614A3}"/>
              </a:ext>
            </a:extLst>
          </p:cNvPr>
          <p:cNvSpPr/>
          <p:nvPr/>
        </p:nvSpPr>
        <p:spPr>
          <a:xfrm>
            <a:off x="788761" y="576367"/>
            <a:ext cx="5343525" cy="5343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0572"/>
            <a:ext cx="10515600" cy="914400"/>
          </a:xfrm>
        </p:spPr>
        <p:txBody>
          <a:bodyPr/>
          <a:lstStyle/>
          <a:p>
            <a:pPr algn="ctr"/>
            <a:r>
              <a:rPr lang="ru-RU" dirty="0"/>
              <a:t>Преимущества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611" y="1841923"/>
            <a:ext cx="10443477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tabLst>
                <a:tab pos="13531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ведущих специалистов гостиничной и туристической отрасли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330" y="4161918"/>
            <a:ext cx="5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8746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330" y="2504284"/>
            <a:ext cx="5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8746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330" y="1655230"/>
            <a:ext cx="5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8746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5330" y="4990735"/>
            <a:ext cx="5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8746"/>
                </a:solidFill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611" y="2670740"/>
            <a:ext cx="1057600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tabLst>
                <a:tab pos="13531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активных методов обучения (кейсов, деловых игр)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611" y="4328374"/>
            <a:ext cx="1057600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tabLst>
                <a:tab pos="13531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Встроенные модули стажировки за границей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7434" y="3499557"/>
            <a:ext cx="10493829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tabLst>
                <a:tab pos="13531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Апробация полученных знаний в ходе выполнения исследовательских проектов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5330" y="3333101"/>
            <a:ext cx="5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46"/>
                </a:solidFill>
              </a:rPr>
              <a:t>3</a:t>
            </a:r>
            <a:endParaRPr lang="ru-RU" sz="4000" b="1" dirty="0">
              <a:solidFill>
                <a:srgbClr val="00874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FE56E-6BE5-4235-82DE-77487C969FEE}"/>
              </a:ext>
            </a:extLst>
          </p:cNvPr>
          <p:cNvSpPr txBox="1"/>
          <p:nvPr/>
        </p:nvSpPr>
        <p:spPr>
          <a:xfrm>
            <a:off x="1177434" y="5095856"/>
            <a:ext cx="10313670" cy="108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tabLst>
                <a:tab pos="1353185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Практикоориентированность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обучения, формирование практических навыков и умений, достаточных для выполнения профессиональной деятельности в качестве руководителя или специалиста в области управления гостиничным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228147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-5760" y="246240"/>
            <a:ext cx="12196320" cy="81873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533" spc="-1" dirty="0">
                <a:latin typeface="+mj-lt"/>
                <a:ea typeface="DejaVu Sans"/>
              </a:rPr>
              <a:t>Компетенции</a:t>
            </a:r>
            <a:endParaRPr lang="ru-RU" sz="4533" spc="-1" dirty="0">
              <a:latin typeface="+mj-lt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5566786" y="1878142"/>
            <a:ext cx="6457693" cy="3755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q"/>
              <a:tabLst>
                <a:tab pos="135318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Способность осуществлять планирование, организацию и контроль деятельности предприятий сферы гостеприимства и общественного питания</a:t>
            </a:r>
          </a:p>
          <a:p>
            <a:pPr algn="just">
              <a:lnSpc>
                <a:spcPct val="110000"/>
              </a:lnSpc>
              <a:tabLst>
                <a:tab pos="1353185" algn="l"/>
              </a:tabLst>
            </a:pP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q"/>
              <a:tabLst>
                <a:tab pos="135318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Способность разрабатывать и реализовывать проекты в сфере гостеприимства и общественного питания с учетом отраслевых новаций</a:t>
            </a:r>
          </a:p>
          <a:p>
            <a:pPr algn="just">
              <a:lnSpc>
                <a:spcPct val="110000"/>
              </a:lnSpc>
              <a:tabLst>
                <a:tab pos="135318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q"/>
              <a:tabLst>
                <a:tab pos="135318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Способность управлять внедрением инновационных технологий и информационно-коммуникативных инноваций для обеспечения конкурентоспособности предприятий сферы гостеприимства и общественного питания</a:t>
            </a:r>
          </a:p>
        </p:txBody>
      </p:sp>
      <p:pic>
        <p:nvPicPr>
          <p:cNvPr id="368" name="Рисунок 2"/>
          <p:cNvPicPr/>
          <p:nvPr/>
        </p:nvPicPr>
        <p:blipFill>
          <a:blip r:embed="rId2"/>
          <a:srcRect l="11115" r="10439" b="-509"/>
          <a:stretch/>
        </p:blipFill>
        <p:spPr>
          <a:xfrm>
            <a:off x="501600" y="1710122"/>
            <a:ext cx="4620000" cy="392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-5280" y="279840"/>
            <a:ext cx="12196320" cy="81873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533" spc="-1" dirty="0">
                <a:latin typeface="+mj-lt"/>
                <a:ea typeface="DejaVu Sans"/>
              </a:rPr>
              <a:t>Основные изучаемые дисциплины  </a:t>
            </a:r>
            <a:endParaRPr lang="ru-RU" sz="4533" spc="-1" dirty="0">
              <a:latin typeface="+mj-lt"/>
            </a:endParaRPr>
          </a:p>
        </p:txBody>
      </p:sp>
      <p:pic>
        <p:nvPicPr>
          <p:cNvPr id="374" name="Рисунок 3"/>
          <p:cNvPicPr/>
          <p:nvPr/>
        </p:nvPicPr>
        <p:blipFill>
          <a:blip r:embed="rId2"/>
          <a:srcRect l="5035" r="6044"/>
          <a:stretch/>
        </p:blipFill>
        <p:spPr>
          <a:xfrm>
            <a:off x="717932" y="2028548"/>
            <a:ext cx="4573440" cy="3444000"/>
          </a:xfrm>
          <a:prstGeom prst="rect">
            <a:avLst/>
          </a:prstGeom>
          <a:ln>
            <a:noFill/>
          </a:ln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9F3F158B-630C-438F-8DC0-6221B5CE55B0}"/>
              </a:ext>
            </a:extLst>
          </p:cNvPr>
          <p:cNvSpPr/>
          <p:nvPr/>
        </p:nvSpPr>
        <p:spPr>
          <a:xfrm>
            <a:off x="5546690" y="1958209"/>
            <a:ext cx="6457693" cy="38760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Деловые и научные коммуникации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Технологии эффективного менеджмента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Иностранный язык делового и профессионального общения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Лидерство (продвинутый уровень)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Кросс-культурный менеджмент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Социально-психологический тренинг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Организация проектной деятельности в сфере гостеприимства и общественного питания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Методология и методы исследований в сфере гостеприимства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Маркетинговые исследования в сфере гостеприимства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Современные технологии и организация гостиничной деятельности</a:t>
            </a:r>
          </a:p>
          <a:p>
            <a:pPr algn="just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353185" algn="l"/>
              </a:tabLs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Прогнозирование и планирование гостиничной деятельности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44480" y="230880"/>
            <a:ext cx="11740800" cy="1136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1"/>
              </a:spcAft>
            </a:pPr>
            <a:r>
              <a:rPr lang="ru-RU" sz="4533" spc="-1" dirty="0">
                <a:latin typeface="+mj-lt"/>
                <a:ea typeface="DejaVu Sans"/>
              </a:rPr>
              <a:t>Трудоустройство</a:t>
            </a:r>
            <a:endParaRPr lang="ru-RU" sz="4533" spc="-1" dirty="0"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7097E9-EEB4-4F02-88DF-16D431D30A95}"/>
              </a:ext>
            </a:extLst>
          </p:cNvPr>
          <p:cNvPicPr/>
          <p:nvPr/>
        </p:nvPicPr>
        <p:blipFill>
          <a:blip r:embed="rId2"/>
          <a:srcRect l="7774" r="6623"/>
          <a:stretch/>
        </p:blipFill>
        <p:spPr>
          <a:xfrm>
            <a:off x="444480" y="1684680"/>
            <a:ext cx="4496640" cy="3488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158A30A-A8AB-4466-B9F7-C96099DAACD5}"/>
              </a:ext>
            </a:extLst>
          </p:cNvPr>
          <p:cNvSpPr/>
          <p:nvPr/>
        </p:nvSpPr>
        <p:spPr>
          <a:xfrm>
            <a:off x="5819179" y="2121767"/>
            <a:ext cx="5997683" cy="818393"/>
          </a:xfrm>
          <a:prstGeom prst="roundRect">
            <a:avLst/>
          </a:prstGeom>
          <a:solidFill>
            <a:schemeClr val="bg1"/>
          </a:solidFill>
          <a:ln>
            <a:solidFill>
              <a:srgbClr val="00874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1EE10698-6F53-44CB-A9C4-67B29B1CCDCB}"/>
              </a:ext>
            </a:extLst>
          </p:cNvPr>
          <p:cNvSpPr/>
          <p:nvPr/>
        </p:nvSpPr>
        <p:spPr>
          <a:xfrm>
            <a:off x="5538828" y="2022343"/>
            <a:ext cx="1071976" cy="914673"/>
          </a:xfrm>
          <a:prstGeom prst="round2DiagRect">
            <a:avLst/>
          </a:prstGeom>
          <a:solidFill>
            <a:srgbClr val="008746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Roboto Bold" panose="02000000000000000000" charset="0"/>
                <a:ea typeface="Roboto Bold" panose="02000000000000000000" charset="0"/>
              </a:rPr>
              <a:t>1</a:t>
            </a:r>
            <a:endParaRPr lang="ru-RU" dirty="0">
              <a:latin typeface="Roboto Bold" panose="02000000000000000000" charset="0"/>
              <a:ea typeface="Roboto Bold" panose="02000000000000000000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7F9D8F-E417-498B-B3C9-32FF8A3A499F}"/>
              </a:ext>
            </a:extLst>
          </p:cNvPr>
          <p:cNvSpPr/>
          <p:nvPr/>
        </p:nvSpPr>
        <p:spPr>
          <a:xfrm>
            <a:off x="6891155" y="2271597"/>
            <a:ext cx="4873013" cy="518732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tabLst>
                <a:tab pos="25400" algn="l"/>
              </a:tabLst>
            </a:pPr>
            <a:r>
              <a:rPr lang="ru-RU" altLang="zh-CN" sz="1400" b="1" dirty="0">
                <a:solidFill>
                  <a:schemeClr val="tx1"/>
                </a:solidFill>
                <a:latin typeface="Roboto Bold" panose="02000000000000000000" charset="0"/>
                <a:ea typeface="Roboto Bold" panose="02000000000000000000" charset="0"/>
                <a:cs typeface="Century" pitchFamily="18" charset="0"/>
              </a:rPr>
              <a:t>Международные и отечественные гостиничные комплексы, Бизнес-отели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D7CBDB7-D9C9-452F-9D8D-CFEE732CE79F}"/>
              </a:ext>
            </a:extLst>
          </p:cNvPr>
          <p:cNvSpPr/>
          <p:nvPr/>
        </p:nvSpPr>
        <p:spPr>
          <a:xfrm>
            <a:off x="5819179" y="3282546"/>
            <a:ext cx="5997683" cy="818393"/>
          </a:xfrm>
          <a:prstGeom prst="roundRect">
            <a:avLst/>
          </a:prstGeom>
          <a:solidFill>
            <a:schemeClr val="bg1"/>
          </a:solidFill>
          <a:ln>
            <a:solidFill>
              <a:srgbClr val="00874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8077A690-7965-4A21-B21A-9760D19D6088}"/>
              </a:ext>
            </a:extLst>
          </p:cNvPr>
          <p:cNvSpPr/>
          <p:nvPr/>
        </p:nvSpPr>
        <p:spPr>
          <a:xfrm>
            <a:off x="5538828" y="3183122"/>
            <a:ext cx="1071976" cy="914673"/>
          </a:xfrm>
          <a:prstGeom prst="round2DiagRect">
            <a:avLst/>
          </a:prstGeom>
          <a:solidFill>
            <a:srgbClr val="008746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Roboto Bold" panose="02000000000000000000" charset="0"/>
                <a:ea typeface="Roboto Bold" panose="02000000000000000000" charset="0"/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CB3EE1-0076-4A82-AFEB-C0963A8B18C6}"/>
              </a:ext>
            </a:extLst>
          </p:cNvPr>
          <p:cNvSpPr/>
          <p:nvPr/>
        </p:nvSpPr>
        <p:spPr>
          <a:xfrm>
            <a:off x="6891155" y="3523654"/>
            <a:ext cx="4873013" cy="300723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tabLst>
                <a:tab pos="25400" algn="l"/>
              </a:tabLst>
            </a:pPr>
            <a:r>
              <a:rPr lang="ru-RU" altLang="zh-CN" sz="1400" b="1" dirty="0">
                <a:solidFill>
                  <a:schemeClr val="tx1"/>
                </a:solidFill>
                <a:latin typeface="Roboto Bold" panose="02000000000000000000" charset="0"/>
                <a:ea typeface="Roboto Bold" panose="02000000000000000000" charset="0"/>
              </a:rPr>
              <a:t>Маркетинговые отделы гостиниц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B3674FC-FAA0-4592-8D43-7519B24617E9}"/>
              </a:ext>
            </a:extLst>
          </p:cNvPr>
          <p:cNvSpPr/>
          <p:nvPr/>
        </p:nvSpPr>
        <p:spPr>
          <a:xfrm>
            <a:off x="5819179" y="4440181"/>
            <a:ext cx="5997683" cy="818393"/>
          </a:xfrm>
          <a:prstGeom prst="roundRect">
            <a:avLst/>
          </a:prstGeom>
          <a:solidFill>
            <a:schemeClr val="bg1"/>
          </a:solidFill>
          <a:ln>
            <a:solidFill>
              <a:srgbClr val="00874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/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id="{1F08D50F-9B9C-4F8B-8343-0A0AE2AB04A5}"/>
              </a:ext>
            </a:extLst>
          </p:cNvPr>
          <p:cNvSpPr/>
          <p:nvPr/>
        </p:nvSpPr>
        <p:spPr>
          <a:xfrm>
            <a:off x="5538828" y="4340757"/>
            <a:ext cx="1071976" cy="914673"/>
          </a:xfrm>
          <a:prstGeom prst="round2DiagRect">
            <a:avLst/>
          </a:prstGeom>
          <a:solidFill>
            <a:srgbClr val="008746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Roboto Bold" panose="02000000000000000000" charset="0"/>
                <a:ea typeface="Roboto Bold" panose="02000000000000000000" charset="0"/>
              </a:rPr>
              <a:t>3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1E4F21-A600-4007-B3A7-0204CB889B4B}"/>
              </a:ext>
            </a:extLst>
          </p:cNvPr>
          <p:cNvSpPr/>
          <p:nvPr/>
        </p:nvSpPr>
        <p:spPr>
          <a:xfrm>
            <a:off x="6874507" y="4664504"/>
            <a:ext cx="4873013" cy="300723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tabLst>
                <a:tab pos="25400" algn="l"/>
              </a:tabLst>
            </a:pPr>
            <a:r>
              <a:rPr lang="ru-RU" altLang="zh-CN" sz="1400" b="1" dirty="0">
                <a:solidFill>
                  <a:schemeClr val="tx1"/>
                </a:solidFill>
                <a:latin typeface="Roboto Bold" panose="02000000000000000000" charset="0"/>
                <a:ea typeface="Roboto Bold" panose="02000000000000000000" charset="0"/>
              </a:rPr>
              <a:t>Санитарно-курортные учреждения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C650A0E-39F4-4A04-BB22-D87D6A4CA7B8}"/>
              </a:ext>
            </a:extLst>
          </p:cNvPr>
          <p:cNvSpPr/>
          <p:nvPr/>
        </p:nvSpPr>
        <p:spPr>
          <a:xfrm>
            <a:off x="5850759" y="5594672"/>
            <a:ext cx="5997683" cy="818393"/>
          </a:xfrm>
          <a:prstGeom prst="roundRect">
            <a:avLst/>
          </a:prstGeom>
          <a:solidFill>
            <a:schemeClr val="bg1"/>
          </a:solidFill>
          <a:ln>
            <a:solidFill>
              <a:srgbClr val="00874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/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id="{A43B48B2-A559-4DC2-8CA0-947E4F314F30}"/>
              </a:ext>
            </a:extLst>
          </p:cNvPr>
          <p:cNvSpPr/>
          <p:nvPr/>
        </p:nvSpPr>
        <p:spPr>
          <a:xfrm>
            <a:off x="5570408" y="5495248"/>
            <a:ext cx="1071976" cy="914673"/>
          </a:xfrm>
          <a:prstGeom prst="round2DiagRect">
            <a:avLst/>
          </a:prstGeom>
          <a:solidFill>
            <a:srgbClr val="008746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Roboto Bold" panose="02000000000000000000" charset="0"/>
                <a:ea typeface="Roboto Bold" panose="02000000000000000000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DF7967F-8173-497C-B205-DCC24986AD4B}"/>
              </a:ext>
            </a:extLst>
          </p:cNvPr>
          <p:cNvSpPr/>
          <p:nvPr/>
        </p:nvSpPr>
        <p:spPr>
          <a:xfrm>
            <a:off x="6906087" y="5818995"/>
            <a:ext cx="4873013" cy="300723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tabLst>
                <a:tab pos="25400" algn="l"/>
              </a:tabLst>
            </a:pPr>
            <a:r>
              <a:rPr lang="ru-RU" altLang="zh-CN" sz="1400" b="1" dirty="0">
                <a:solidFill>
                  <a:schemeClr val="tx1"/>
                </a:solidFill>
                <a:latin typeface="Roboto Bold" panose="02000000000000000000" charset="0"/>
                <a:ea typeface="Roboto Bold" panose="02000000000000000000" charset="0"/>
              </a:rPr>
              <a:t>Международные гостиничные сети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414</Words>
  <Application>Microsoft Office PowerPoint</Application>
  <PresentationFormat>Широкоэкранный</PresentationFormat>
  <Paragraphs>85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Liberation Sans Narrow</vt:lpstr>
      <vt:lpstr>Open Sans Light</vt:lpstr>
      <vt:lpstr>Roboto Bold</vt:lpstr>
      <vt:lpstr>Times New Roman</vt:lpstr>
      <vt:lpstr>Wingdings</vt:lpstr>
      <vt:lpstr>Тема Office</vt:lpstr>
      <vt:lpstr>Презентация PowerPoint</vt:lpstr>
      <vt:lpstr>Корпоративные стратегии гостиничного бизнеса</vt:lpstr>
      <vt:lpstr>Презентация PowerPoint</vt:lpstr>
      <vt:lpstr>Презентация PowerPoint</vt:lpstr>
      <vt:lpstr>Презентация PowerPoint</vt:lpstr>
      <vt:lpstr>Преимущества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БРЕНД-АМБАССАДОРЫ </vt:lpstr>
      <vt:lpstr>Партнеры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Stepanov Yuriy</dc:creator>
  <cp:lastModifiedBy>Stepanov Yuriy</cp:lastModifiedBy>
  <cp:revision>8</cp:revision>
  <dcterms:created xsi:type="dcterms:W3CDTF">2021-12-17T14:16:26Z</dcterms:created>
  <dcterms:modified xsi:type="dcterms:W3CDTF">2021-12-17T19:00:49Z</dcterms:modified>
</cp:coreProperties>
</file>